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xmlns="" val="376275303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t>Narration: Welcome to this self-facilitated workshop on assessment and evaluation. I hope that you will find this time together as co-learners worthwhile. The main approach of this session is to collaborate as professionals to share expertise, build new understandings together and to examine and create practices that can enhance learning for all students.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t>Narration: Here are our learning goals and anticipated success criteria for part one of this workshop.</a:t>
            </a:r>
          </a:p>
          <a:p>
            <a:pPr marL="0" lvl="0" indent="0">
              <a:spcBef>
                <a:spcPts val="0"/>
              </a:spcBef>
              <a:buNone/>
            </a:pPr>
            <a:endParaRPr/>
          </a:p>
          <a:p>
            <a:pPr marL="0" lvl="0" indent="0">
              <a:spcBef>
                <a:spcPts val="0"/>
              </a:spcBef>
              <a:buNone/>
            </a:pPr>
            <a:r>
              <a:rPr lang="en"/>
              <a:t>Take 10 minutes to talk in your team or table group about the learning goal. Are there any terms that you need clarification on? Are you in agreement that this is worthwhile learning for you? Do you want to suggest any changes to adapt this goal to meet your own needs? If yes, go ahead and write out your own personalized goal that is related to this one for the group.</a:t>
            </a:r>
          </a:p>
          <a:p>
            <a:pPr marL="0" lvl="0" indent="0">
              <a:spcBef>
                <a:spcPts val="0"/>
              </a:spcBef>
              <a:buNone/>
            </a:pPr>
            <a:endParaRPr/>
          </a:p>
          <a:p>
            <a:pPr marL="0" lvl="0" indent="0">
              <a:spcBef>
                <a:spcPts val="0"/>
              </a:spcBef>
              <a:buNone/>
            </a:pPr>
            <a:r>
              <a:rPr lang="en"/>
              <a:t>[After 10 minutes]</a:t>
            </a:r>
          </a:p>
          <a:p>
            <a:pPr marL="0" lvl="0" indent="0">
              <a:spcBef>
                <a:spcPts val="0"/>
              </a:spcBef>
              <a:buNone/>
            </a:pPr>
            <a:endParaRPr/>
          </a:p>
          <a:p>
            <a:pPr marL="0" lvl="0" indent="0">
              <a:spcBef>
                <a:spcPts val="0"/>
              </a:spcBef>
              <a:buNone/>
            </a:pPr>
            <a:r>
              <a:rPr lang="en"/>
              <a:t>Debrief as a large group and ask:</a:t>
            </a:r>
          </a:p>
          <a:p>
            <a:pPr marL="0" lvl="0" indent="0">
              <a:spcBef>
                <a:spcPts val="0"/>
              </a:spcBef>
              <a:buNone/>
            </a:pPr>
            <a:endParaRPr/>
          </a:p>
          <a:p>
            <a:pPr marL="457200" lvl="0" indent="-298450">
              <a:spcBef>
                <a:spcPts val="0"/>
              </a:spcBef>
              <a:spcAft>
                <a:spcPts val="0"/>
              </a:spcAft>
              <a:buSzPts val="1100"/>
              <a:buAutoNum type="arabicPeriod"/>
            </a:pPr>
            <a:r>
              <a:rPr lang="en"/>
              <a:t>Are there any terms that you need clarification on? </a:t>
            </a:r>
          </a:p>
          <a:p>
            <a:pPr marL="457200" lvl="0" indent="-298450">
              <a:spcBef>
                <a:spcPts val="0"/>
              </a:spcBef>
              <a:spcAft>
                <a:spcPts val="0"/>
              </a:spcAft>
              <a:buSzPts val="1100"/>
              <a:buAutoNum type="arabicPeriod"/>
            </a:pPr>
            <a:r>
              <a:rPr lang="en"/>
              <a:t>Are you in agreement that this is worthwhile learning for you? </a:t>
            </a:r>
          </a:p>
          <a:p>
            <a:pPr marL="457200" lvl="0" indent="-298450">
              <a:spcBef>
                <a:spcPts val="0"/>
              </a:spcBef>
              <a:buSzPts val="1100"/>
              <a:buAutoNum type="arabicPeriod"/>
            </a:pPr>
            <a:r>
              <a:rPr lang="en"/>
              <a:t>Did you suggest any changes to adapt this goal to meet your own needs?</a:t>
            </a:r>
          </a:p>
          <a:p>
            <a:pPr marL="0" lvl="0" indent="0">
              <a:spcBef>
                <a:spcPts val="0"/>
              </a:spcBef>
              <a:buNone/>
            </a:pPr>
            <a:endParaRPr/>
          </a:p>
          <a:p>
            <a:pPr marL="0" lvl="0" indent="0">
              <a:spcBef>
                <a:spcPts val="0"/>
              </a:spcBef>
              <a:buNone/>
            </a:pPr>
            <a:r>
              <a:rPr lang="en" u="sng"/>
              <a:t>Also ask</a:t>
            </a:r>
            <a:r>
              <a:rPr lang="en"/>
              <a:t>: What is the value of spending a few minutes with students to do ask them the  same questions when we share learning goals with them? [5 minute discussion]</a:t>
            </a:r>
          </a:p>
          <a:p>
            <a:pPr marL="0" lvl="0" indent="0">
              <a:spcBef>
                <a:spcPts val="0"/>
              </a:spcBef>
              <a:buNone/>
            </a:pPr>
            <a:endParaRPr/>
          </a:p>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solidFill>
                  <a:srgbClr val="1155CC"/>
                </a:solidFill>
              </a:rPr>
              <a:t>Materials needed: chart paper, markers and masking tape, optional: sticky notes</a:t>
            </a:r>
          </a:p>
          <a:p>
            <a:pPr marL="0" lvl="0" indent="0">
              <a:spcBef>
                <a:spcPts val="0"/>
              </a:spcBef>
              <a:buNone/>
            </a:pPr>
            <a:endParaRPr/>
          </a:p>
          <a:p>
            <a:pPr marL="0" lvl="0" indent="0">
              <a:spcBef>
                <a:spcPts val="0"/>
              </a:spcBef>
              <a:buNone/>
            </a:pPr>
            <a:r>
              <a:rPr lang="en"/>
              <a:t>Narration: As teachers, we have many starting points when planning learning for students. At some early point in the planning process, curriculum must play a prominent role in answering the question: </a:t>
            </a:r>
            <a:r>
              <a:rPr lang="en" b="1"/>
              <a:t>What is to be learned</a:t>
            </a:r>
            <a:r>
              <a:rPr lang="en"/>
              <a:t>? Curriculum expectations identify the details of the intended learning that is mandated for all students in Ontario.  Please note that the question: </a:t>
            </a:r>
            <a:r>
              <a:rPr lang="en" i="1"/>
              <a:t>What is to be learned</a:t>
            </a:r>
            <a:r>
              <a:rPr lang="en"/>
              <a:t> is </a:t>
            </a:r>
            <a:r>
              <a:rPr lang="en" u="sng"/>
              <a:t>not</a:t>
            </a:r>
            <a:r>
              <a:rPr lang="en"/>
              <a:t> the same question as </a:t>
            </a:r>
            <a:r>
              <a:rPr lang="en" i="1"/>
              <a:t>What will students do. </a:t>
            </a:r>
            <a:r>
              <a:rPr lang="en"/>
              <a:t>We will revisit that distinction in Part Two.</a:t>
            </a:r>
          </a:p>
          <a:p>
            <a:pPr marL="0" lvl="0" indent="0">
              <a:spcBef>
                <a:spcPts val="0"/>
              </a:spcBef>
              <a:buNone/>
            </a:pPr>
            <a:endParaRPr/>
          </a:p>
          <a:p>
            <a:pPr marL="0" lvl="0" indent="0">
              <a:spcBef>
                <a:spcPts val="0"/>
              </a:spcBef>
              <a:buNone/>
            </a:pPr>
            <a:r>
              <a:rPr lang="en"/>
              <a:t>Take 10 minutes to talk with your team or table group about how you see the relationships between learning goals, success criteria and curriculum expectations. On the chart paper provided, draw out these relationships as a concept map. </a:t>
            </a:r>
          </a:p>
          <a:p>
            <a:pPr marL="0" lvl="0" indent="0">
              <a:spcBef>
                <a:spcPts val="0"/>
              </a:spcBef>
              <a:buNone/>
            </a:pPr>
            <a:endParaRPr/>
          </a:p>
          <a:p>
            <a:pPr marL="0" lvl="0" indent="0">
              <a:spcBef>
                <a:spcPts val="0"/>
              </a:spcBef>
              <a:buNone/>
            </a:pPr>
            <a:r>
              <a:rPr lang="en"/>
              <a:t>For definitions of learning goals and success criteria, please refer to pages 148 and 155 in the glossary of</a:t>
            </a:r>
            <a:r>
              <a:rPr lang="en" i="1"/>
              <a:t> Growing Success Assessment, Evaluation and Reporting in Ontario Schools First Edition Covering grades 1 to 12 2010</a:t>
            </a:r>
            <a:r>
              <a:rPr lang="en"/>
              <a:t>.</a:t>
            </a:r>
          </a:p>
          <a:p>
            <a:pPr marL="0" lvl="0" indent="0">
              <a:spcBef>
                <a:spcPts val="0"/>
              </a:spcBef>
              <a:buNone/>
            </a:pPr>
            <a:endParaRPr/>
          </a:p>
          <a:p>
            <a:pPr marL="0" lvl="0" indent="0">
              <a:spcBef>
                <a:spcPts val="0"/>
              </a:spcBef>
              <a:buNone/>
            </a:pPr>
            <a:r>
              <a:rPr lang="en"/>
              <a:t>[After 10 minutes]</a:t>
            </a:r>
          </a:p>
          <a:p>
            <a:pPr marL="0" lvl="0" indent="0">
              <a:spcBef>
                <a:spcPts val="0"/>
              </a:spcBef>
              <a:buNone/>
            </a:pPr>
            <a:endParaRPr/>
          </a:p>
          <a:p>
            <a:pPr marL="0" lvl="0" indent="0">
              <a:spcBef>
                <a:spcPts val="0"/>
              </a:spcBef>
              <a:buNone/>
            </a:pPr>
            <a:r>
              <a:rPr lang="en"/>
              <a:t>Debrief as a large group: Do a gallery walk to debrief each team’s concept map. One person can stay with the concept map to explain their team’s thinking or teams can use sticky notes to ask questions.</a:t>
            </a:r>
          </a:p>
          <a:p>
            <a:pPr marL="0" lvl="0" indent="0">
              <a:spcBef>
                <a:spcPts val="0"/>
              </a:spcBef>
              <a:buNone/>
            </a:pPr>
            <a:endParaRPr/>
          </a:p>
          <a:p>
            <a:pPr marL="0" lvl="0" indent="0">
              <a:spcBef>
                <a:spcPts val="0"/>
              </a:spcBef>
              <a:buNone/>
            </a:pPr>
            <a:r>
              <a:rPr lang="en"/>
              <a:t>Give teams 10 minutes to review what they learned and/or to review the sticky notes.</a:t>
            </a:r>
          </a:p>
          <a:p>
            <a:pPr marL="0" lvl="0" indent="0">
              <a:spcBef>
                <a:spcPts val="0"/>
              </a:spcBef>
              <a:buNone/>
            </a:pPr>
            <a:endParaRPr/>
          </a:p>
          <a:p>
            <a:pPr marL="0" lvl="0" indent="0">
              <a:spcBef>
                <a:spcPts val="0"/>
              </a:spcBef>
              <a:buNone/>
            </a:pPr>
            <a:r>
              <a:rPr lang="en"/>
              <a:t>[After 10 minutes go to the 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t>Narration: Please read the text on the slide.</a:t>
            </a:r>
          </a:p>
          <a:p>
            <a:pPr marL="0" lvl="0" indent="0">
              <a:spcBef>
                <a:spcPts val="0"/>
              </a:spcBef>
              <a:buNone/>
            </a:pPr>
            <a:endParaRPr/>
          </a:p>
          <a:p>
            <a:pPr marL="0" lvl="0" indent="0">
              <a:spcBef>
                <a:spcPts val="0"/>
              </a:spcBef>
              <a:buNone/>
            </a:pPr>
            <a:r>
              <a:rPr lang="en"/>
              <a:t>[Give teams 5 minutes to select one overall expectation (OE) to work with for the duration of this workshop]</a:t>
            </a:r>
          </a:p>
          <a:p>
            <a:pPr marL="0" lvl="0" indent="0">
              <a:spcBef>
                <a:spcPts val="0"/>
              </a:spcBef>
              <a:buNone/>
            </a:pPr>
            <a:endParaRPr/>
          </a:p>
          <a:p>
            <a:pPr marL="0" lvl="0" indent="0">
              <a:spcBef>
                <a:spcPts val="0"/>
              </a:spcBef>
              <a:buNone/>
            </a:pPr>
            <a:r>
              <a:rPr lang="en"/>
              <a:t>Once you have selected your OE, please  </a:t>
            </a:r>
            <a:r>
              <a:rPr lang="en" b="1"/>
              <a:t>deconstruct</a:t>
            </a:r>
            <a:r>
              <a:rPr lang="en"/>
              <a:t> the expectation to determine the </a:t>
            </a:r>
            <a:r>
              <a:rPr lang="en" b="1"/>
              <a:t>knowledge and/or skills</a:t>
            </a:r>
            <a:r>
              <a:rPr lang="en"/>
              <a:t> that are identified in the expectation that students are to learn by the end of the course or grade. [20 minutes]</a:t>
            </a:r>
          </a:p>
          <a:p>
            <a:pPr marL="0" lvl="0" indent="0">
              <a:spcBef>
                <a:spcPts val="0"/>
              </a:spcBef>
              <a:buNone/>
            </a:pPr>
            <a:endParaRPr/>
          </a:p>
          <a:p>
            <a:pPr marL="0" lvl="0" indent="0">
              <a:spcBef>
                <a:spcPts val="0"/>
              </a:spcBef>
              <a:buNone/>
            </a:pPr>
            <a:r>
              <a:rPr lang="en"/>
              <a:t>A reminder: Although it’s important to know what students’ prior knowledge is, the curriculum expectation identifies what is to be learned </a:t>
            </a:r>
            <a:r>
              <a:rPr lang="en" u="sng"/>
              <a:t>this year or semester</a:t>
            </a:r>
            <a:r>
              <a:rPr lang="en"/>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solidFill>
                  <a:srgbClr val="1155CC"/>
                </a:solidFill>
              </a:rPr>
              <a:t>Materials needed: chart paper, markers and masking tape.</a:t>
            </a:r>
          </a:p>
          <a:p>
            <a:pPr marL="0" lvl="0" indent="0">
              <a:spcBef>
                <a:spcPts val="0"/>
              </a:spcBef>
              <a:buNone/>
            </a:pPr>
            <a:endParaRPr/>
          </a:p>
          <a:p>
            <a:pPr marL="0" lvl="0" indent="0" rtl="0">
              <a:spcBef>
                <a:spcPts val="0"/>
              </a:spcBef>
              <a:buNone/>
            </a:pPr>
            <a:r>
              <a:rPr lang="en"/>
              <a:t>Narration: </a:t>
            </a:r>
            <a:r>
              <a:rPr lang="en" b="1"/>
              <a:t>Goals are for students</a:t>
            </a:r>
            <a:r>
              <a:rPr lang="en"/>
              <a:t>- they should know what they are learning and why. It helps them orient their learning towards the goal, and models for them how to set their own learning goals so they become stronger at self-directed learning.</a:t>
            </a:r>
          </a:p>
          <a:p>
            <a:pPr marL="0" lvl="0" indent="0" rtl="0">
              <a:lnSpc>
                <a:spcPct val="115000"/>
              </a:lnSpc>
              <a:spcBef>
                <a:spcPts val="0"/>
              </a:spcBef>
              <a:spcAft>
                <a:spcPts val="1600"/>
              </a:spcAft>
              <a:buNone/>
            </a:pPr>
            <a:endParaRPr/>
          </a:p>
          <a:p>
            <a:pPr marL="0" lvl="0" indent="0" rtl="0">
              <a:lnSpc>
                <a:spcPct val="115000"/>
              </a:lnSpc>
              <a:spcBef>
                <a:spcPts val="0"/>
              </a:spcBef>
              <a:spcAft>
                <a:spcPts val="1600"/>
              </a:spcAft>
              <a:buNone/>
            </a:pPr>
            <a:r>
              <a:rPr lang="en"/>
              <a:t>Transform your deconstructed curriculum expectation into learning goals that you can share with students. Try using the prompt: </a:t>
            </a:r>
            <a:r>
              <a:rPr lang="en" b="1" i="1"/>
              <a:t>We are learning...so that...</a:t>
            </a:r>
          </a:p>
          <a:p>
            <a:pPr marL="0" lvl="0" indent="0">
              <a:spcBef>
                <a:spcPts val="0"/>
              </a:spcBef>
              <a:buNone/>
            </a:pPr>
            <a:r>
              <a:rPr lang="en"/>
              <a:t>On chart paper, take 15 minutes to write out student-friendly learning goals.</a:t>
            </a:r>
          </a:p>
          <a:p>
            <a:pPr marL="0" lvl="0" indent="0">
              <a:spcBef>
                <a:spcPts val="0"/>
              </a:spcBef>
              <a:buNone/>
            </a:pPr>
            <a:endParaRPr/>
          </a:p>
          <a:p>
            <a:pPr marL="0" lvl="0" indent="0">
              <a:spcBef>
                <a:spcPts val="0"/>
              </a:spcBef>
              <a:buNone/>
            </a:pPr>
            <a:r>
              <a:rPr lang="en"/>
              <a:t>When you are finished, use the criteria on the slide to see if your learning goals are appropriate for students.</a:t>
            </a:r>
          </a:p>
          <a:p>
            <a:pPr marL="0" lvl="0" indent="0">
              <a:spcBef>
                <a:spcPts val="0"/>
              </a:spcBef>
              <a:buNone/>
            </a:pPr>
            <a:endParaRPr/>
          </a:p>
          <a:p>
            <a:pPr marL="0" lvl="0" indent="0">
              <a:spcBef>
                <a:spcPts val="0"/>
              </a:spcBef>
              <a:buNone/>
            </a:pPr>
            <a:r>
              <a:rPr lang="en"/>
              <a:t>[After 15 minutes go to the next slide]</a:t>
            </a:r>
          </a:p>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r>
              <a:rPr lang="en"/>
              <a:t>Narration: Criteria helps us decide if something meets a standard.</a:t>
            </a:r>
            <a:r>
              <a:rPr lang="en" i="1"/>
              <a:t> Success</a:t>
            </a:r>
            <a:r>
              <a:rPr lang="en"/>
              <a:t> criteria helps teachers and students know when a learning goal has been met, and if not yet met, what is still needed in order to meet the goal. Success criteria most often emerge while students are engaged in the learning process, or at the end of it, </a:t>
            </a:r>
            <a:r>
              <a:rPr lang="en" b="1"/>
              <a:t>so be ready to invite students to capture emerging criteria with you during and after the learning</a:t>
            </a:r>
            <a:r>
              <a:rPr lang="en"/>
              <a:t>. This can be a significant part of the co-construction of criteria that allows students to be active participants in their own learning. </a:t>
            </a:r>
          </a:p>
          <a:p>
            <a:pPr marL="0" lvl="0" indent="0" rtl="0">
              <a:lnSpc>
                <a:spcPct val="115000"/>
              </a:lnSpc>
              <a:spcBef>
                <a:spcPts val="0"/>
              </a:spcBef>
              <a:spcAft>
                <a:spcPts val="1600"/>
              </a:spcAft>
              <a:buNone/>
            </a:pPr>
            <a:endParaRPr/>
          </a:p>
          <a:p>
            <a:pPr marL="0" lvl="0" indent="0" rtl="0">
              <a:lnSpc>
                <a:spcPct val="115000"/>
              </a:lnSpc>
              <a:spcBef>
                <a:spcPts val="0"/>
              </a:spcBef>
              <a:spcAft>
                <a:spcPts val="1600"/>
              </a:spcAft>
              <a:buNone/>
            </a:pPr>
            <a:r>
              <a:rPr lang="en"/>
              <a:t>Select one of your learning goals and describe what it looks like to have met that goal. Avoid trying to describe </a:t>
            </a:r>
            <a:r>
              <a:rPr lang="en" i="1"/>
              <a:t>tasks</a:t>
            </a:r>
            <a:r>
              <a:rPr lang="en"/>
              <a:t> that students can engage in to learn the goal. Leave that for your selection of instructional strategies later on.</a:t>
            </a:r>
          </a:p>
          <a:p>
            <a:pPr marL="0" lvl="0" indent="0" rtl="0">
              <a:lnSpc>
                <a:spcPct val="115000"/>
              </a:lnSpc>
              <a:spcBef>
                <a:spcPts val="0"/>
              </a:spcBef>
              <a:spcAft>
                <a:spcPts val="1600"/>
              </a:spcAft>
              <a:buNone/>
            </a:pPr>
            <a:r>
              <a:rPr lang="en"/>
              <a:t>Try using the prompt: </a:t>
            </a:r>
            <a:r>
              <a:rPr lang="en" b="1" i="1"/>
              <a:t>Students can…</a:t>
            </a:r>
          </a:p>
          <a:p>
            <a:pPr marL="0" lvl="0" indent="0" rtl="0">
              <a:lnSpc>
                <a:spcPct val="115000"/>
              </a:lnSpc>
              <a:spcBef>
                <a:spcPts val="0"/>
              </a:spcBef>
              <a:spcAft>
                <a:spcPts val="1600"/>
              </a:spcAft>
              <a:buNone/>
            </a:pPr>
            <a:r>
              <a:rPr lang="en"/>
              <a:t>Please refer to page 34 of</a:t>
            </a:r>
            <a:r>
              <a:rPr lang="en" i="1"/>
              <a:t> Growing Success</a:t>
            </a:r>
            <a:r>
              <a:rPr lang="en"/>
              <a:t> for an explanation of what </a:t>
            </a:r>
            <a:r>
              <a:rPr lang="en" u="sng"/>
              <a:t>descriptive feedback</a:t>
            </a:r>
            <a:r>
              <a:rPr lang="en"/>
              <a:t> is.</a:t>
            </a:r>
          </a:p>
          <a:p>
            <a:pPr marL="0" lvl="0" indent="0" rtl="0">
              <a:lnSpc>
                <a:spcPct val="115000"/>
              </a:lnSpc>
              <a:spcBef>
                <a:spcPts val="0"/>
              </a:spcBef>
              <a:spcAft>
                <a:spcPts val="160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solidFill>
                  <a:srgbClr val="1155CC"/>
                </a:solidFill>
              </a:rPr>
              <a:t>For the facilitator: Viewing guides accompany each video. If you have time, you can select key questions from the facilitator guide to use in the debrief of these videos. </a:t>
            </a:r>
          </a:p>
          <a:p>
            <a:pPr marL="0" lvl="0" indent="0">
              <a:spcBef>
                <a:spcPts val="0"/>
              </a:spcBef>
              <a:buNone/>
            </a:pPr>
            <a:endParaRPr/>
          </a:p>
          <a:p>
            <a:pPr marL="0" lvl="0" indent="0">
              <a:spcBef>
                <a:spcPts val="0"/>
              </a:spcBef>
              <a:buNone/>
            </a:pPr>
            <a:r>
              <a:rPr lang="en"/>
              <a:t>Another option:</a:t>
            </a:r>
          </a:p>
          <a:p>
            <a:pPr marL="0" lvl="0" indent="0">
              <a:spcBef>
                <a:spcPts val="0"/>
              </a:spcBef>
              <a:buNone/>
            </a:pPr>
            <a:endParaRPr/>
          </a:p>
          <a:p>
            <a:pPr marL="0" lvl="0" indent="0">
              <a:spcBef>
                <a:spcPts val="0"/>
              </a:spcBef>
              <a:buNone/>
            </a:pPr>
            <a:r>
              <a:rPr lang="en"/>
              <a:t>Narration: After viewing the video, talk at your table for 10 minutes about what you appreciated in the video, and what you can use in your own practice.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t>Narration: Here are our learning goals and anticipated success criteria that we reviewed at the beginning of the workshop.</a:t>
            </a:r>
          </a:p>
          <a:p>
            <a:pPr marL="0" lvl="0" indent="0" rtl="0">
              <a:spcBef>
                <a:spcPts val="0"/>
              </a:spcBef>
              <a:buNone/>
            </a:pPr>
            <a:endParaRPr/>
          </a:p>
          <a:p>
            <a:pPr marL="0" lvl="0" indent="0">
              <a:spcBef>
                <a:spcPts val="0"/>
              </a:spcBef>
              <a:buNone/>
            </a:pPr>
            <a:r>
              <a:rPr lang="en"/>
              <a:t>Take 10 minutes to talk in your team or table group about the learning goal. Are there any terms that you still need clarification on? Was this worthwhile learning for you? Do you think you met the learning goal? Did any criteria emerge during the learning that we need to add to this list? Should we remove any criteria from this list?</a:t>
            </a:r>
          </a:p>
          <a:p>
            <a:pPr marL="0" lvl="0" indent="0" rtl="0">
              <a:spcBef>
                <a:spcPts val="0"/>
              </a:spcBef>
              <a:buNone/>
            </a:pPr>
            <a:endParaRPr/>
          </a:p>
          <a:p>
            <a:pPr marL="0" lvl="0" indent="0" rtl="0">
              <a:spcBef>
                <a:spcPts val="0"/>
              </a:spcBef>
              <a:buNone/>
            </a:pPr>
            <a:r>
              <a:rPr lang="en"/>
              <a:t>[After 10 minutes]</a:t>
            </a:r>
          </a:p>
          <a:p>
            <a:pPr marL="0" lvl="0" indent="0" rtl="0">
              <a:spcBef>
                <a:spcPts val="0"/>
              </a:spcBef>
              <a:buNone/>
            </a:pPr>
            <a:endParaRPr/>
          </a:p>
          <a:p>
            <a:pPr marL="0" lvl="0" indent="0" rtl="0">
              <a:spcBef>
                <a:spcPts val="0"/>
              </a:spcBef>
              <a:buNone/>
            </a:pPr>
            <a:r>
              <a:rPr lang="en"/>
              <a:t>Debrief as a large group and ask:</a:t>
            </a:r>
          </a:p>
          <a:p>
            <a:pPr marL="0" lvl="0" indent="0" rtl="0">
              <a:spcBef>
                <a:spcPts val="0"/>
              </a:spcBef>
              <a:buNone/>
            </a:pPr>
            <a:endParaRPr/>
          </a:p>
          <a:p>
            <a:pPr marL="457200" lvl="0" indent="-298450" rtl="0">
              <a:spcBef>
                <a:spcPts val="0"/>
              </a:spcBef>
              <a:spcAft>
                <a:spcPts val="0"/>
              </a:spcAft>
              <a:buSzPts val="1100"/>
              <a:buAutoNum type="arabicPeriod"/>
            </a:pPr>
            <a:r>
              <a:rPr lang="en"/>
              <a:t>Are there any terms that you still need clarification on? </a:t>
            </a:r>
          </a:p>
          <a:p>
            <a:pPr marL="457200" lvl="0" indent="-298450" rtl="0">
              <a:spcBef>
                <a:spcPts val="0"/>
              </a:spcBef>
              <a:buSzPts val="1100"/>
              <a:buAutoNum type="arabicPeriod"/>
            </a:pPr>
            <a:r>
              <a:rPr lang="en"/>
              <a:t>Was this worthwhile learning for you?</a:t>
            </a:r>
          </a:p>
          <a:p>
            <a:pPr marL="457200" lvl="0" indent="-298450" rtl="0">
              <a:spcBef>
                <a:spcPts val="0"/>
              </a:spcBef>
              <a:buSzPts val="1100"/>
              <a:buAutoNum type="arabicPeriod"/>
            </a:pPr>
            <a:r>
              <a:rPr lang="en"/>
              <a:t>Did any criteria emerge during the learning that we need to add to this list? Should we remove any criteria from this list?</a:t>
            </a:r>
          </a:p>
          <a:p>
            <a:pPr marL="0" lvl="0" indent="0" rtl="0">
              <a:spcBef>
                <a:spcPts val="0"/>
              </a:spcBef>
              <a:buNone/>
            </a:pPr>
            <a:endParaRPr/>
          </a:p>
          <a:p>
            <a:pPr marL="0" lvl="0" indent="0" rtl="0">
              <a:spcBef>
                <a:spcPts val="0"/>
              </a:spcBef>
              <a:buNone/>
            </a:pPr>
            <a:endParaRPr/>
          </a:p>
          <a:p>
            <a:pPr marL="0" lvl="0" indent="0" rtl="0">
              <a:spcBef>
                <a:spcPts val="0"/>
              </a:spcBef>
              <a:buNone/>
            </a:pPr>
            <a:r>
              <a:rPr lang="en" u="sng"/>
              <a:t>Also ask</a:t>
            </a:r>
            <a:r>
              <a:rPr lang="en"/>
              <a:t>: What is the value of spending a few minutes with students to ask them the  same questions (#1-3) when we share learning goals with them? [5 minute discussion]</a:t>
            </a:r>
          </a:p>
          <a:p>
            <a:pPr marL="0" lvl="0" indent="0" rtl="0">
              <a:spcBef>
                <a:spcPts val="0"/>
              </a:spcBef>
              <a:buNone/>
            </a:pPr>
            <a:endParaRPr/>
          </a:p>
          <a:p>
            <a:pPr marL="0" lvl="0" indent="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3"/>
        </a:solidFill>
        <a:effectLst/>
      </p:bgPr>
    </p:bg>
    <p:spTree>
      <p:nvGrpSpPr>
        <p:cNvPr id="1"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3" name="Shape 13"/>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 name="Shape 16"/>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7" name="Shape 17"/>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 name="Shape 20"/>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 name="Shape 21"/>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 name="Shape 2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 name="Shape 25"/>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 name="Shape 26"/>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8" name="Shape 28"/>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36" name="Shape 36"/>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9" name="Shape 39"/>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42" name="Shape 4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sp>
          <p:nvSpPr>
            <p:cNvPr id="44" name="Shape 44"/>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45" name="Shape 45"/>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46" name="Shape 46"/>
          <p:cNvSpPr txBox="1">
            <a:spLocks noGrp="1"/>
          </p:cNvSpPr>
          <p:nvPr>
            <p:ph type="ctrTitle"/>
          </p:nvPr>
        </p:nvSpPr>
        <p:spPr>
          <a:xfrm>
            <a:off x="824000" y="1613813"/>
            <a:ext cx="4255500" cy="1872900"/>
          </a:xfrm>
          <a:prstGeom prst="rect">
            <a:avLst/>
          </a:prstGeom>
        </p:spPr>
        <p:txBody>
          <a:bodyPr wrap="square" lIns="91425" tIns="91425" rIns="91425" bIns="91425" anchor="ctr" anchorCtr="0"/>
          <a:lstStyle>
            <a:lvl1pPr lvl="0">
              <a:spcBef>
                <a:spcPts val="0"/>
              </a:spcBef>
              <a:buClr>
                <a:schemeClr val="lt1"/>
              </a:buClr>
              <a:buSzPts val="3600"/>
              <a:buNone/>
              <a:defRPr sz="3600">
                <a:solidFill>
                  <a:schemeClr val="lt1"/>
                </a:solidFill>
              </a:defRPr>
            </a:lvl1pPr>
            <a:lvl2pPr lvl="1">
              <a:spcBef>
                <a:spcPts val="0"/>
              </a:spcBef>
              <a:buClr>
                <a:schemeClr val="lt1"/>
              </a:buClr>
              <a:buSzPts val="3600"/>
              <a:buNone/>
              <a:defRPr sz="3600">
                <a:solidFill>
                  <a:schemeClr val="lt1"/>
                </a:solidFill>
              </a:defRPr>
            </a:lvl2pPr>
            <a:lvl3pPr lvl="2">
              <a:spcBef>
                <a:spcPts val="0"/>
              </a:spcBef>
              <a:buClr>
                <a:schemeClr val="lt1"/>
              </a:buClr>
              <a:buSzPts val="3600"/>
              <a:buNone/>
              <a:defRPr sz="3600">
                <a:solidFill>
                  <a:schemeClr val="lt1"/>
                </a:solidFill>
              </a:defRPr>
            </a:lvl3pPr>
            <a:lvl4pPr lvl="3">
              <a:spcBef>
                <a:spcPts val="0"/>
              </a:spcBef>
              <a:buClr>
                <a:schemeClr val="lt1"/>
              </a:buClr>
              <a:buSzPts val="3600"/>
              <a:buNone/>
              <a:defRPr sz="3600">
                <a:solidFill>
                  <a:schemeClr val="lt1"/>
                </a:solidFill>
              </a:defRPr>
            </a:lvl4pPr>
            <a:lvl5pPr lvl="4">
              <a:spcBef>
                <a:spcPts val="0"/>
              </a:spcBef>
              <a:buClr>
                <a:schemeClr val="lt1"/>
              </a:buClr>
              <a:buSzPts val="3600"/>
              <a:buNone/>
              <a:defRPr sz="3600">
                <a:solidFill>
                  <a:schemeClr val="lt1"/>
                </a:solidFill>
              </a:defRPr>
            </a:lvl5pPr>
            <a:lvl6pPr lvl="5">
              <a:spcBef>
                <a:spcPts val="0"/>
              </a:spcBef>
              <a:buClr>
                <a:schemeClr val="lt1"/>
              </a:buClr>
              <a:buSzPts val="3600"/>
              <a:buNone/>
              <a:defRPr sz="3600">
                <a:solidFill>
                  <a:schemeClr val="lt1"/>
                </a:solidFill>
              </a:defRPr>
            </a:lvl6pPr>
            <a:lvl7pPr lvl="6">
              <a:spcBef>
                <a:spcPts val="0"/>
              </a:spcBef>
              <a:buClr>
                <a:schemeClr val="lt1"/>
              </a:buClr>
              <a:buSzPts val="3600"/>
              <a:buNone/>
              <a:defRPr sz="3600">
                <a:solidFill>
                  <a:schemeClr val="lt1"/>
                </a:solidFill>
              </a:defRPr>
            </a:lvl7pPr>
            <a:lvl8pPr lvl="7">
              <a:spcBef>
                <a:spcPts val="0"/>
              </a:spcBef>
              <a:buClr>
                <a:schemeClr val="lt1"/>
              </a:buClr>
              <a:buSzPts val="3600"/>
              <a:buNone/>
              <a:defRPr sz="3600">
                <a:solidFill>
                  <a:schemeClr val="lt1"/>
                </a:solidFill>
              </a:defRPr>
            </a:lvl8pPr>
            <a:lvl9pPr lvl="8">
              <a:spcBef>
                <a:spcPts val="0"/>
              </a:spcBef>
              <a:buClr>
                <a:schemeClr val="lt1"/>
              </a:buClr>
              <a:buSzPts val="3600"/>
              <a:buNone/>
              <a:defRPr sz="3600">
                <a:solidFill>
                  <a:schemeClr val="lt1"/>
                </a:solidFill>
              </a:defRPr>
            </a:lvl9pPr>
          </a:lstStyle>
          <a:p>
            <a:endParaRPr/>
          </a:p>
        </p:txBody>
      </p:sp>
      <p:sp>
        <p:nvSpPr>
          <p:cNvPr id="47" name="Shape 47"/>
          <p:cNvSpPr txBox="1">
            <a:spLocks noGrp="1"/>
          </p:cNvSpPr>
          <p:nvPr>
            <p:ph type="subTitle" idx="1"/>
          </p:nvPr>
        </p:nvSpPr>
        <p:spPr>
          <a:xfrm>
            <a:off x="824000" y="3596300"/>
            <a:ext cx="4255500" cy="695400"/>
          </a:xfrm>
          <a:prstGeom prst="rect">
            <a:avLst/>
          </a:prstGeom>
        </p:spPr>
        <p:txBody>
          <a:bodyPr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Shape 48"/>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pPr marL="0" lvl="0" indent="0">
                <a:spcBef>
                  <a:spcPts val="0"/>
                </a:spcBef>
                <a:buNone/>
              </a:p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3"/>
        </a:solidFill>
        <a:effectLst/>
      </p:bgPr>
    </p:bg>
    <p:spTree>
      <p:nvGrpSpPr>
        <p:cNvPr id="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45" name="Shape 145"/>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46" name="Shape 146"/>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47" name="Shape 14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0" name="Shape 150"/>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1" name="Shape 15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2" name="Shape 152"/>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3" name="Shape 15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6" name="Shape 156"/>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7" name="Shape 15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58" name="Shape 158"/>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1" name="Shape 16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2" name="Shape 162"/>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5" name="Shape 165"/>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6" name="Shape 166"/>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7" name="Shape 167"/>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68" name="Shape 168"/>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71" name="Shape 17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72" name="Shape 172"/>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73" name="Shape 173"/>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76" name="Shape 176"/>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77" name="Shape 177"/>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0" name="Shape 180"/>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1" name="Shape 18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2" name="Shape 182"/>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3" name="Shape 183"/>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6" name="Shape 186"/>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7" name="Shape 187"/>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88" name="Shape 188"/>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91" name="Shape 19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92" name="Shape 192"/>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93" name="Shape 193"/>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0" name="Shape 210"/>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1" name="Shape 2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2" name="Shape 212"/>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3" name="Shape 213"/>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6" name="Shape 216"/>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7" name="Shape 217"/>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18" name="Shape 218"/>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1" name="Shape 22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2" name="Shape 222"/>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5" name="Shape 225"/>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6" name="Shape 226"/>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7" name="Shape 227"/>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0" name="Shape 230"/>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1" name="Shape 23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2" name="Shape 232"/>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3" name="Shape 233"/>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6" name="Shape 236"/>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7" name="Shape 237"/>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8" name="Shape 238"/>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1" name="Shape 24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2" name="Shape 242"/>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5" name="Shape 245"/>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6" name="Shape 246"/>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7" name="Shape 247"/>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8" name="Shape 248"/>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1" name="Shape 25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2" name="Shape 252"/>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3" name="Shape 253"/>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6" name="Shape 256"/>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7" name="Shape 257"/>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8" name="Shape 258"/>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1" name="Shape 26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2" name="Shape 262"/>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5" name="Shape 265"/>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6" name="Shape 266"/>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7" name="Shape 267"/>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268" name="Shape 268"/>
          <p:cNvSpPr txBox="1">
            <a:spLocks noGrp="1"/>
          </p:cNvSpPr>
          <p:nvPr>
            <p:ph type="title"/>
          </p:nvPr>
        </p:nvSpPr>
        <p:spPr>
          <a:xfrm>
            <a:off x="1388625" y="772725"/>
            <a:ext cx="6366900" cy="1863300"/>
          </a:xfrm>
          <a:prstGeom prst="rect">
            <a:avLst/>
          </a:prstGeom>
        </p:spPr>
        <p:txBody>
          <a:bodyPr wrap="square" lIns="91425" tIns="91425" rIns="91425" bIns="91425" anchor="ctr" anchorCtr="0"/>
          <a:lstStyle>
            <a:lvl1pPr lvl="0" algn="ctr">
              <a:spcBef>
                <a:spcPts val="0"/>
              </a:spcBef>
              <a:buClr>
                <a:schemeClr val="lt1"/>
              </a:buClr>
              <a:buSzPts val="8000"/>
              <a:buNone/>
              <a:defRPr sz="8000">
                <a:solidFill>
                  <a:schemeClr val="lt1"/>
                </a:solidFill>
              </a:defRPr>
            </a:lvl1pPr>
            <a:lvl2pPr lvl="1" algn="ctr">
              <a:spcBef>
                <a:spcPts val="0"/>
              </a:spcBef>
              <a:buClr>
                <a:schemeClr val="lt1"/>
              </a:buClr>
              <a:buSzPts val="8000"/>
              <a:buNone/>
              <a:defRPr sz="8000">
                <a:solidFill>
                  <a:schemeClr val="lt1"/>
                </a:solidFill>
              </a:defRPr>
            </a:lvl2pPr>
            <a:lvl3pPr lvl="2" algn="ctr">
              <a:spcBef>
                <a:spcPts val="0"/>
              </a:spcBef>
              <a:buClr>
                <a:schemeClr val="lt1"/>
              </a:buClr>
              <a:buSzPts val="8000"/>
              <a:buNone/>
              <a:defRPr sz="8000">
                <a:solidFill>
                  <a:schemeClr val="lt1"/>
                </a:solidFill>
              </a:defRPr>
            </a:lvl3pPr>
            <a:lvl4pPr lvl="3" algn="ctr">
              <a:spcBef>
                <a:spcPts val="0"/>
              </a:spcBef>
              <a:buClr>
                <a:schemeClr val="lt1"/>
              </a:buClr>
              <a:buSzPts val="8000"/>
              <a:buNone/>
              <a:defRPr sz="8000">
                <a:solidFill>
                  <a:schemeClr val="lt1"/>
                </a:solidFill>
              </a:defRPr>
            </a:lvl4pPr>
            <a:lvl5pPr lvl="4" algn="ctr">
              <a:spcBef>
                <a:spcPts val="0"/>
              </a:spcBef>
              <a:buClr>
                <a:schemeClr val="lt1"/>
              </a:buClr>
              <a:buSzPts val="8000"/>
              <a:buNone/>
              <a:defRPr sz="8000">
                <a:solidFill>
                  <a:schemeClr val="lt1"/>
                </a:solidFill>
              </a:defRPr>
            </a:lvl5pPr>
            <a:lvl6pPr lvl="5" algn="ctr">
              <a:spcBef>
                <a:spcPts val="0"/>
              </a:spcBef>
              <a:buClr>
                <a:schemeClr val="lt1"/>
              </a:buClr>
              <a:buSzPts val="8000"/>
              <a:buNone/>
              <a:defRPr sz="8000">
                <a:solidFill>
                  <a:schemeClr val="lt1"/>
                </a:solidFill>
              </a:defRPr>
            </a:lvl6pPr>
            <a:lvl7pPr lvl="6" algn="ctr">
              <a:spcBef>
                <a:spcPts val="0"/>
              </a:spcBef>
              <a:buClr>
                <a:schemeClr val="lt1"/>
              </a:buClr>
              <a:buSzPts val="8000"/>
              <a:buNone/>
              <a:defRPr sz="8000">
                <a:solidFill>
                  <a:schemeClr val="lt1"/>
                </a:solidFill>
              </a:defRPr>
            </a:lvl7pPr>
            <a:lvl8pPr lvl="7" algn="ctr">
              <a:spcBef>
                <a:spcPts val="0"/>
              </a:spcBef>
              <a:buClr>
                <a:schemeClr val="lt1"/>
              </a:buClr>
              <a:buSzPts val="8000"/>
              <a:buNone/>
              <a:defRPr sz="8000">
                <a:solidFill>
                  <a:schemeClr val="lt1"/>
                </a:solidFill>
              </a:defRPr>
            </a:lvl8pPr>
            <a:lvl9pPr lvl="8" algn="ctr">
              <a:spcBef>
                <a:spcPts val="0"/>
              </a:spcBef>
              <a:buClr>
                <a:schemeClr val="lt1"/>
              </a:buClr>
              <a:buSzPts val="8000"/>
              <a:buNone/>
              <a:defRPr sz="8000">
                <a:solidFill>
                  <a:schemeClr val="lt1"/>
                </a:solidFill>
              </a:defRPr>
            </a:lvl9pPr>
          </a:lstStyle>
          <a:p>
            <a:endParaRPr/>
          </a:p>
        </p:txBody>
      </p:sp>
      <p:sp>
        <p:nvSpPr>
          <p:cNvPr id="269" name="Shape 269"/>
          <p:cNvSpPr txBox="1">
            <a:spLocks noGrp="1"/>
          </p:cNvSpPr>
          <p:nvPr>
            <p:ph type="body" idx="1"/>
          </p:nvPr>
        </p:nvSpPr>
        <p:spPr>
          <a:xfrm>
            <a:off x="1388625" y="2712300"/>
            <a:ext cx="6366900" cy="1111200"/>
          </a:xfrm>
          <a:prstGeom prst="rect">
            <a:avLst/>
          </a:prstGeom>
        </p:spPr>
        <p:txBody>
          <a:bodyPr wrap="square" lIns="91425" tIns="91425" rIns="91425" bIns="91425" anchor="t" anchorCtr="0"/>
          <a:lstStyle>
            <a:lvl1pPr lvl="0" algn="ctr">
              <a:spcBef>
                <a:spcPts val="0"/>
              </a:spcBef>
              <a:buClr>
                <a:schemeClr val="lt1"/>
              </a:buClr>
              <a:buSzPts val="1300"/>
              <a:buChar char="●"/>
              <a:defRPr>
                <a:solidFill>
                  <a:schemeClr val="lt1"/>
                </a:solidFill>
              </a:defRPr>
            </a:lvl1pPr>
            <a:lvl2pPr lvl="1" algn="ctr">
              <a:spcBef>
                <a:spcPts val="0"/>
              </a:spcBef>
              <a:buClr>
                <a:schemeClr val="lt1"/>
              </a:buClr>
              <a:buSzPts val="1100"/>
              <a:buChar char="○"/>
              <a:defRPr>
                <a:solidFill>
                  <a:schemeClr val="lt1"/>
                </a:solidFill>
              </a:defRPr>
            </a:lvl2pPr>
            <a:lvl3pPr lvl="2" algn="ctr">
              <a:spcBef>
                <a:spcPts val="0"/>
              </a:spcBef>
              <a:buClr>
                <a:schemeClr val="lt1"/>
              </a:buClr>
              <a:buSzPts val="1100"/>
              <a:buChar char="■"/>
              <a:defRPr>
                <a:solidFill>
                  <a:schemeClr val="lt1"/>
                </a:solidFill>
              </a:defRPr>
            </a:lvl3pPr>
            <a:lvl4pPr lvl="3" algn="ctr">
              <a:spcBef>
                <a:spcPts val="0"/>
              </a:spcBef>
              <a:buClr>
                <a:schemeClr val="lt1"/>
              </a:buClr>
              <a:buSzPts val="1100"/>
              <a:buChar char="●"/>
              <a:defRPr>
                <a:solidFill>
                  <a:schemeClr val="lt1"/>
                </a:solidFill>
              </a:defRPr>
            </a:lvl4pPr>
            <a:lvl5pPr lvl="4" algn="ctr">
              <a:spcBef>
                <a:spcPts val="0"/>
              </a:spcBef>
              <a:buClr>
                <a:schemeClr val="lt1"/>
              </a:buClr>
              <a:buSzPts val="1100"/>
              <a:buChar char="○"/>
              <a:defRPr>
                <a:solidFill>
                  <a:schemeClr val="lt1"/>
                </a:solidFill>
              </a:defRPr>
            </a:lvl5pPr>
            <a:lvl6pPr lvl="5" algn="ctr">
              <a:spcBef>
                <a:spcPts val="0"/>
              </a:spcBef>
              <a:buClr>
                <a:schemeClr val="lt1"/>
              </a:buClr>
              <a:buSzPts val="1100"/>
              <a:buChar char="■"/>
              <a:defRPr>
                <a:solidFill>
                  <a:schemeClr val="lt1"/>
                </a:solidFill>
              </a:defRPr>
            </a:lvl6pPr>
            <a:lvl7pPr lvl="6" algn="ctr">
              <a:spcBef>
                <a:spcPts val="0"/>
              </a:spcBef>
              <a:buClr>
                <a:schemeClr val="lt1"/>
              </a:buClr>
              <a:buSzPts val="1100"/>
              <a:buChar char="●"/>
              <a:defRPr>
                <a:solidFill>
                  <a:schemeClr val="lt1"/>
                </a:solidFill>
              </a:defRPr>
            </a:lvl7pPr>
            <a:lvl8pPr lvl="7" algn="ctr">
              <a:spcBef>
                <a:spcPts val="0"/>
              </a:spcBef>
              <a:buClr>
                <a:schemeClr val="lt1"/>
              </a:buClr>
              <a:buSzPts val="1100"/>
              <a:buChar char="○"/>
              <a:defRPr>
                <a:solidFill>
                  <a:schemeClr val="lt1"/>
                </a:solidFill>
              </a:defRPr>
            </a:lvl8pPr>
            <a:lvl9pPr lvl="8" algn="ctr">
              <a:spcBef>
                <a:spcPts val="0"/>
              </a:spcBef>
              <a:buClr>
                <a:schemeClr val="lt1"/>
              </a:buClr>
              <a:buSzPts val="1100"/>
              <a:buChar char="■"/>
              <a:defRPr>
                <a:solidFill>
                  <a:schemeClr val="lt1"/>
                </a:solidFill>
              </a:defRPr>
            </a:lvl9pPr>
          </a:lstStyle>
          <a:p>
            <a:endParaRPr/>
          </a:p>
        </p:txBody>
      </p:sp>
      <p:sp>
        <p:nvSpPr>
          <p:cNvPr id="270" name="Shape 270"/>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pPr marL="0" lvl="0" indent="0">
                <a:spcBef>
                  <a:spcPts val="0"/>
                </a:spcBef>
                <a:buNone/>
              </a:p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1"/>
        <p:cNvGrpSpPr/>
        <p:nvPr/>
      </p:nvGrpSpPr>
      <p:grpSpPr>
        <a:xfrm>
          <a:off x="0" y="0"/>
          <a:ext cx="0" cy="0"/>
          <a:chOff x="0" y="0"/>
          <a:chExt cx="0" cy="0"/>
        </a:xfrm>
      </p:grpSpPr>
      <p:sp>
        <p:nvSpPr>
          <p:cNvPr id="272" name="Shape 272"/>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53" name="Shape 5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56" name="Shape 56"/>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57" name="Shape 57"/>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60" name="Shape 60"/>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61" name="Shape 61"/>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62" name="Shape 62"/>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66" name="Shape 66"/>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69" name="Shape 69"/>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0" name="Shape 70"/>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3" name="Shape 7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4" name="Shape 74"/>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5" name="Shape 75"/>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8" name="Shape 78"/>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9" name="Shape 79"/>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0" name="Shape 80"/>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1" name="Shape 81"/>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82" name="Shape 82"/>
          <p:cNvSpPr txBox="1">
            <a:spLocks noGrp="1"/>
          </p:cNvSpPr>
          <p:nvPr>
            <p:ph type="title"/>
          </p:nvPr>
        </p:nvSpPr>
        <p:spPr>
          <a:xfrm>
            <a:off x="824000" y="1613825"/>
            <a:ext cx="5857800" cy="1872900"/>
          </a:xfrm>
          <a:prstGeom prst="rect">
            <a:avLst/>
          </a:prstGeom>
        </p:spPr>
        <p:txBody>
          <a:bodyPr wrap="square" lIns="91425" tIns="91425" rIns="91425" bIns="91425" anchor="ctr" anchorCtr="0"/>
          <a:lstStyle>
            <a:lvl1pPr lvl="0">
              <a:spcBef>
                <a:spcPts val="0"/>
              </a:spcBef>
              <a:buClr>
                <a:schemeClr val="lt1"/>
              </a:buClr>
              <a:buSzPts val="3600"/>
              <a:buNone/>
              <a:defRPr sz="3600">
                <a:solidFill>
                  <a:schemeClr val="lt1"/>
                </a:solidFill>
              </a:defRPr>
            </a:lvl1pPr>
            <a:lvl2pPr lvl="1">
              <a:spcBef>
                <a:spcPts val="0"/>
              </a:spcBef>
              <a:buClr>
                <a:schemeClr val="lt1"/>
              </a:buClr>
              <a:buSzPts val="3600"/>
              <a:buNone/>
              <a:defRPr sz="3600">
                <a:solidFill>
                  <a:schemeClr val="lt1"/>
                </a:solidFill>
              </a:defRPr>
            </a:lvl2pPr>
            <a:lvl3pPr lvl="2">
              <a:spcBef>
                <a:spcPts val="0"/>
              </a:spcBef>
              <a:buClr>
                <a:schemeClr val="lt1"/>
              </a:buClr>
              <a:buSzPts val="3600"/>
              <a:buNone/>
              <a:defRPr sz="3600">
                <a:solidFill>
                  <a:schemeClr val="lt1"/>
                </a:solidFill>
              </a:defRPr>
            </a:lvl3pPr>
            <a:lvl4pPr lvl="3">
              <a:spcBef>
                <a:spcPts val="0"/>
              </a:spcBef>
              <a:buClr>
                <a:schemeClr val="lt1"/>
              </a:buClr>
              <a:buSzPts val="3600"/>
              <a:buNone/>
              <a:defRPr sz="3600">
                <a:solidFill>
                  <a:schemeClr val="lt1"/>
                </a:solidFill>
              </a:defRPr>
            </a:lvl4pPr>
            <a:lvl5pPr lvl="4">
              <a:spcBef>
                <a:spcPts val="0"/>
              </a:spcBef>
              <a:buClr>
                <a:schemeClr val="lt1"/>
              </a:buClr>
              <a:buSzPts val="3600"/>
              <a:buNone/>
              <a:defRPr sz="3600">
                <a:solidFill>
                  <a:schemeClr val="lt1"/>
                </a:solidFill>
              </a:defRPr>
            </a:lvl5pPr>
            <a:lvl6pPr lvl="5">
              <a:spcBef>
                <a:spcPts val="0"/>
              </a:spcBef>
              <a:buClr>
                <a:schemeClr val="lt1"/>
              </a:buClr>
              <a:buSzPts val="3600"/>
              <a:buNone/>
              <a:defRPr sz="3600">
                <a:solidFill>
                  <a:schemeClr val="lt1"/>
                </a:solidFill>
              </a:defRPr>
            </a:lvl6pPr>
            <a:lvl7pPr lvl="6">
              <a:spcBef>
                <a:spcPts val="0"/>
              </a:spcBef>
              <a:buClr>
                <a:schemeClr val="lt1"/>
              </a:buClr>
              <a:buSzPts val="3600"/>
              <a:buNone/>
              <a:defRPr sz="3600">
                <a:solidFill>
                  <a:schemeClr val="lt1"/>
                </a:solidFill>
              </a:defRPr>
            </a:lvl7pPr>
            <a:lvl8pPr lvl="7">
              <a:spcBef>
                <a:spcPts val="0"/>
              </a:spcBef>
              <a:buClr>
                <a:schemeClr val="lt1"/>
              </a:buClr>
              <a:buSzPts val="3600"/>
              <a:buNone/>
              <a:defRPr sz="3600">
                <a:solidFill>
                  <a:schemeClr val="lt1"/>
                </a:solidFill>
              </a:defRPr>
            </a:lvl8pPr>
            <a:lvl9pPr lvl="8">
              <a:spcBef>
                <a:spcPts val="0"/>
              </a:spcBef>
              <a:buClr>
                <a:schemeClr val="lt1"/>
              </a:buClr>
              <a:buSzPts val="3600"/>
              <a:buNone/>
              <a:defRPr sz="3600">
                <a:solidFill>
                  <a:schemeClr val="lt1"/>
                </a:solidFill>
              </a:defRPr>
            </a:lvl9pPr>
          </a:lstStyle>
          <a:p>
            <a:endParaRPr/>
          </a:p>
        </p:txBody>
      </p:sp>
      <p:sp>
        <p:nvSpPr>
          <p:cNvPr id="83" name="Shape 83"/>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pPr marL="0" lvl="0" indent="0">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7" name="Shape 8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88" name="Shape 88"/>
          <p:cNvSpPr txBox="1">
            <a:spLocks noGrp="1"/>
          </p:cNvSpPr>
          <p:nvPr>
            <p:ph type="title"/>
          </p:nvPr>
        </p:nvSpPr>
        <p:spPr>
          <a:xfrm>
            <a:off x="1303800" y="598575"/>
            <a:ext cx="7030500" cy="9993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89" name="Shape 89"/>
          <p:cNvSpPr txBox="1">
            <a:spLocks noGrp="1"/>
          </p:cNvSpPr>
          <p:nvPr>
            <p:ph type="body" idx="1"/>
          </p:nvPr>
        </p:nvSpPr>
        <p:spPr>
          <a:xfrm>
            <a:off x="1303800" y="1990050"/>
            <a:ext cx="7030500" cy="25416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90" name="Shape 90"/>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sp>
          <p:nvSpPr>
            <p:cNvPr id="94" name="Shape 9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95" name="Shape 95"/>
          <p:cNvSpPr txBox="1">
            <a:spLocks noGrp="1"/>
          </p:cNvSpPr>
          <p:nvPr>
            <p:ph type="title"/>
          </p:nvPr>
        </p:nvSpPr>
        <p:spPr>
          <a:xfrm>
            <a:off x="1303800" y="598575"/>
            <a:ext cx="7030500" cy="9993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96" name="Shape 96"/>
          <p:cNvSpPr txBox="1">
            <a:spLocks noGrp="1"/>
          </p:cNvSpPr>
          <p:nvPr>
            <p:ph type="body" idx="1"/>
          </p:nvPr>
        </p:nvSpPr>
        <p:spPr>
          <a:xfrm>
            <a:off x="1303800" y="1990050"/>
            <a:ext cx="3430500" cy="25416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97" name="Shape 97"/>
          <p:cNvSpPr txBox="1">
            <a:spLocks noGrp="1"/>
          </p:cNvSpPr>
          <p:nvPr>
            <p:ph type="body" idx="2"/>
          </p:nvPr>
        </p:nvSpPr>
        <p:spPr>
          <a:xfrm>
            <a:off x="4903650" y="1990050"/>
            <a:ext cx="3430500" cy="25416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98" name="Shape 98"/>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2" name="Shape 102"/>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03" name="Shape 103"/>
          <p:cNvSpPr txBox="1">
            <a:spLocks noGrp="1"/>
          </p:cNvSpPr>
          <p:nvPr>
            <p:ph type="title"/>
          </p:nvPr>
        </p:nvSpPr>
        <p:spPr>
          <a:xfrm>
            <a:off x="1303800" y="598575"/>
            <a:ext cx="7030500" cy="9993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04" name="Shape 104"/>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8" name="Shape 10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09" name="Shape 109"/>
          <p:cNvSpPr txBox="1">
            <a:spLocks noGrp="1"/>
          </p:cNvSpPr>
          <p:nvPr>
            <p:ph type="title"/>
          </p:nvPr>
        </p:nvSpPr>
        <p:spPr>
          <a:xfrm>
            <a:off x="1303800" y="598575"/>
            <a:ext cx="3312000" cy="15900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10" name="Shape 110"/>
          <p:cNvSpPr txBox="1">
            <a:spLocks noGrp="1"/>
          </p:cNvSpPr>
          <p:nvPr>
            <p:ph type="body" idx="1"/>
          </p:nvPr>
        </p:nvSpPr>
        <p:spPr>
          <a:xfrm>
            <a:off x="1303800" y="2309675"/>
            <a:ext cx="3312000" cy="22218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111" name="Shape 111"/>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1"/>
        </a:solidFill>
        <a:effectLst/>
      </p:bgPr>
    </p:bg>
    <p:spTree>
      <p:nvGrpSpPr>
        <p:cNvPr id="1"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6" name="Shape 116"/>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1" name="Shape 121"/>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4" name="Shape 124"/>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125" name="Shape 125"/>
          <p:cNvSpPr txBox="1">
            <a:spLocks noGrp="1"/>
          </p:cNvSpPr>
          <p:nvPr>
            <p:ph type="title"/>
          </p:nvPr>
        </p:nvSpPr>
        <p:spPr>
          <a:xfrm>
            <a:off x="824000" y="763600"/>
            <a:ext cx="5857800" cy="3573300"/>
          </a:xfrm>
          <a:prstGeom prst="rect">
            <a:avLst/>
          </a:prstGeom>
        </p:spPr>
        <p:txBody>
          <a:bodyPr wrap="square" lIns="91425" tIns="91425" rIns="91425" bIns="91425" anchor="ctr" anchorCtr="0"/>
          <a:lstStyle>
            <a:lvl1pPr lvl="0">
              <a:spcBef>
                <a:spcPts val="0"/>
              </a:spcBef>
              <a:buClr>
                <a:schemeClr val="lt1"/>
              </a:buClr>
              <a:buSzPts val="3600"/>
              <a:buNone/>
              <a:defRPr sz="3600">
                <a:solidFill>
                  <a:schemeClr val="lt1"/>
                </a:solidFill>
              </a:defRPr>
            </a:lvl1pPr>
            <a:lvl2pPr lvl="1">
              <a:spcBef>
                <a:spcPts val="0"/>
              </a:spcBef>
              <a:buClr>
                <a:schemeClr val="lt1"/>
              </a:buClr>
              <a:buSzPts val="3600"/>
              <a:buNone/>
              <a:defRPr sz="3600">
                <a:solidFill>
                  <a:schemeClr val="lt1"/>
                </a:solidFill>
              </a:defRPr>
            </a:lvl2pPr>
            <a:lvl3pPr lvl="2">
              <a:spcBef>
                <a:spcPts val="0"/>
              </a:spcBef>
              <a:buClr>
                <a:schemeClr val="lt1"/>
              </a:buClr>
              <a:buSzPts val="3600"/>
              <a:buNone/>
              <a:defRPr sz="3600">
                <a:solidFill>
                  <a:schemeClr val="lt1"/>
                </a:solidFill>
              </a:defRPr>
            </a:lvl3pPr>
            <a:lvl4pPr lvl="3">
              <a:spcBef>
                <a:spcPts val="0"/>
              </a:spcBef>
              <a:buClr>
                <a:schemeClr val="lt1"/>
              </a:buClr>
              <a:buSzPts val="3600"/>
              <a:buNone/>
              <a:defRPr sz="3600">
                <a:solidFill>
                  <a:schemeClr val="lt1"/>
                </a:solidFill>
              </a:defRPr>
            </a:lvl4pPr>
            <a:lvl5pPr lvl="4">
              <a:spcBef>
                <a:spcPts val="0"/>
              </a:spcBef>
              <a:buClr>
                <a:schemeClr val="lt1"/>
              </a:buClr>
              <a:buSzPts val="3600"/>
              <a:buNone/>
              <a:defRPr sz="3600">
                <a:solidFill>
                  <a:schemeClr val="lt1"/>
                </a:solidFill>
              </a:defRPr>
            </a:lvl5pPr>
            <a:lvl6pPr lvl="5">
              <a:spcBef>
                <a:spcPts val="0"/>
              </a:spcBef>
              <a:buClr>
                <a:schemeClr val="lt1"/>
              </a:buClr>
              <a:buSzPts val="3600"/>
              <a:buNone/>
              <a:defRPr sz="3600">
                <a:solidFill>
                  <a:schemeClr val="lt1"/>
                </a:solidFill>
              </a:defRPr>
            </a:lvl6pPr>
            <a:lvl7pPr lvl="6">
              <a:spcBef>
                <a:spcPts val="0"/>
              </a:spcBef>
              <a:buClr>
                <a:schemeClr val="lt1"/>
              </a:buClr>
              <a:buSzPts val="3600"/>
              <a:buNone/>
              <a:defRPr sz="3600">
                <a:solidFill>
                  <a:schemeClr val="lt1"/>
                </a:solidFill>
              </a:defRPr>
            </a:lvl7pPr>
            <a:lvl8pPr lvl="7">
              <a:spcBef>
                <a:spcPts val="0"/>
              </a:spcBef>
              <a:buClr>
                <a:schemeClr val="lt1"/>
              </a:buClr>
              <a:buSzPts val="3600"/>
              <a:buNone/>
              <a:defRPr sz="3600">
                <a:solidFill>
                  <a:schemeClr val="lt1"/>
                </a:solidFill>
              </a:defRPr>
            </a:lvl8pPr>
            <a:lvl9pPr lvl="8">
              <a:spcBef>
                <a:spcPts val="0"/>
              </a:spcBef>
              <a:buClr>
                <a:schemeClr val="lt1"/>
              </a:buClr>
              <a:buSzPts val="3600"/>
              <a:buNone/>
              <a:defRPr sz="3600">
                <a:solidFill>
                  <a:schemeClr val="lt1"/>
                </a:solidFill>
              </a:defRPr>
            </a:lvl9pPr>
          </a:lstStyle>
          <a:p>
            <a:endParaRPr/>
          </a:p>
        </p:txBody>
      </p:sp>
      <p:sp>
        <p:nvSpPr>
          <p:cNvPr id="126" name="Shape 126"/>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pPr marL="0" lvl="0" indent="0">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30" name="Shape 13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31" name="Shape 131"/>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med" len="med"/>
            <a:tailEnd type="none" w="med" len="med"/>
          </a:ln>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32" name="Shape 132"/>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med" len="med"/>
            <a:tailEnd type="none" w="med" len="med"/>
          </a:ln>
        </p:spPr>
        <p:txBody>
          <a:bodyPr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Shape 133"/>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med" len="med"/>
            <a:tailEnd type="none" w="med" len="med"/>
          </a:ln>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134" name="Shape 134"/>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38" name="Shape 13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39" name="Shape 139"/>
          <p:cNvSpPr txBox="1">
            <a:spLocks noGrp="1"/>
          </p:cNvSpPr>
          <p:nvPr>
            <p:ph type="body" idx="1"/>
          </p:nvPr>
        </p:nvSpPr>
        <p:spPr>
          <a:xfrm>
            <a:off x="1303800" y="4138975"/>
            <a:ext cx="5843100" cy="534900"/>
          </a:xfrm>
          <a:prstGeom prst="rect">
            <a:avLst/>
          </a:prstGeom>
        </p:spPr>
        <p:txBody>
          <a:bodyPr wrap="square" lIns="91425" tIns="91425" rIns="91425" bIns="91425" anchor="t" anchorCtr="0"/>
          <a:lstStyle>
            <a:lvl1pPr lvl="0">
              <a:lnSpc>
                <a:spcPct val="100000"/>
              </a:lnSpc>
              <a:spcBef>
                <a:spcPts val="0"/>
              </a:spcBef>
              <a:spcAft>
                <a:spcPts val="0"/>
              </a:spcAft>
              <a:buSzPts val="1300"/>
              <a:buNone/>
              <a:defRPr/>
            </a:lvl1pPr>
          </a:lstStyle>
          <a:p>
            <a:endParaRPr/>
          </a:p>
        </p:txBody>
      </p:sp>
      <p:sp>
        <p:nvSpPr>
          <p:cNvPr id="140" name="Shape 140"/>
          <p:cNvSpPr txBox="1">
            <a:spLocks noGrp="1"/>
          </p:cNvSpPr>
          <p:nvPr>
            <p:ph type="sldNum" idx="12"/>
          </p:nvPr>
        </p:nvSpPr>
        <p:spPr>
          <a:xfrm>
            <a:off x="8451046" y="4736976"/>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pPr marL="0" lvl="0" indent="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300"/>
              <a:buFont typeface="Nunito"/>
              <a:buChar char="●"/>
              <a:defRPr sz="1300">
                <a:solidFill>
                  <a:schemeClr val="dk2"/>
                </a:solidFill>
                <a:latin typeface="Nunito"/>
                <a:ea typeface="Nunito"/>
                <a:cs typeface="Nunito"/>
                <a:sym typeface="Nunito"/>
              </a:defRPr>
            </a:lvl1pPr>
            <a:lvl2pPr lvl="1">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2pPr>
            <a:lvl3pPr lvl="2">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3pPr>
            <a:lvl4pPr lvl="3">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4pPr>
            <a:lvl5pPr lvl="4">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5pPr>
            <a:lvl6pPr lvl="5">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6pPr>
            <a:lvl7pPr lvl="6">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7pPr>
            <a:lvl8pPr lvl="7">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8pPr>
            <a:lvl9pPr lvl="8">
              <a:lnSpc>
                <a:spcPct val="115000"/>
              </a:lnSpc>
              <a:spcBef>
                <a:spcPts val="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Shape 8"/>
          <p:cNvSpPr txBox="1">
            <a:spLocks noGrp="1"/>
          </p:cNvSpPr>
          <p:nvPr>
            <p:ph type="sldNum" idx="12"/>
          </p:nvPr>
        </p:nvSpPr>
        <p:spPr>
          <a:xfrm>
            <a:off x="8451046" y="4736976"/>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900">
                <a:solidFill>
                  <a:schemeClr val="dk2"/>
                </a:solidFill>
                <a:latin typeface="Nunito"/>
                <a:ea typeface="Nunito"/>
                <a:cs typeface="Nunito"/>
                <a:sym typeface="Nunito"/>
              </a:rPr>
              <a:pPr marL="0" lvl="0" indent="0" algn="r">
                <a:spcBef>
                  <a:spcPts val="0"/>
                </a:spcBef>
                <a:buNone/>
              </a:pPr>
              <a:t>‹#›</a:t>
            </a:fld>
            <a:endParaRPr lang="en" sz="900">
              <a:solidFill>
                <a:schemeClr val="dk2"/>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dugains.ca/newsite/aer/aervideo/planningassessmentwithinstruction.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www.edugains.ca/newsite/aer/aervideo/pro_judgment_video_serie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ctrTitle"/>
          </p:nvPr>
        </p:nvSpPr>
        <p:spPr>
          <a:xfrm>
            <a:off x="824000" y="1613813"/>
            <a:ext cx="4255500" cy="1872900"/>
          </a:xfrm>
          <a:prstGeom prst="rect">
            <a:avLst/>
          </a:prstGeom>
        </p:spPr>
        <p:txBody>
          <a:bodyPr wrap="square" lIns="91425" tIns="91425" rIns="91425" bIns="91425" anchor="ctr" anchorCtr="0">
            <a:noAutofit/>
          </a:bodyPr>
          <a:lstStyle/>
          <a:p>
            <a:pPr marL="0" lvl="0" indent="0">
              <a:spcBef>
                <a:spcPts val="0"/>
              </a:spcBef>
              <a:buNone/>
            </a:pPr>
            <a:r>
              <a:rPr lang="en"/>
              <a:t>Assessment &amp;</a:t>
            </a:r>
          </a:p>
          <a:p>
            <a:pPr marL="0" lvl="0" indent="0">
              <a:spcBef>
                <a:spcPts val="0"/>
              </a:spcBef>
              <a:buNone/>
            </a:pPr>
            <a:r>
              <a:rPr lang="en"/>
              <a:t>Evaluation: Part One</a:t>
            </a:r>
          </a:p>
        </p:txBody>
      </p:sp>
      <p:sp>
        <p:nvSpPr>
          <p:cNvPr id="278" name="Shape 278"/>
          <p:cNvSpPr txBox="1">
            <a:spLocks noGrp="1"/>
          </p:cNvSpPr>
          <p:nvPr>
            <p:ph type="subTitle" idx="1"/>
          </p:nvPr>
        </p:nvSpPr>
        <p:spPr>
          <a:xfrm>
            <a:off x="824000" y="3596300"/>
            <a:ext cx="4255500" cy="695400"/>
          </a:xfrm>
          <a:prstGeom prst="rect">
            <a:avLst/>
          </a:prstGeom>
        </p:spPr>
        <p:txBody>
          <a:bodyPr wrap="square" lIns="91425" tIns="91425" rIns="91425" bIns="91425" anchor="t" anchorCtr="0">
            <a:noAutofit/>
          </a:bodyPr>
          <a:lstStyle/>
          <a:p>
            <a:pPr marL="0" lvl="0" indent="0">
              <a:spcBef>
                <a:spcPts val="0"/>
              </a:spcBef>
              <a:buNone/>
            </a:pPr>
            <a:r>
              <a:rPr lang="en"/>
              <a:t>Self-Facilitated Workshop for Professional Learning Communities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ctrTitle"/>
          </p:nvPr>
        </p:nvSpPr>
        <p:spPr>
          <a:xfrm>
            <a:off x="824000" y="441888"/>
            <a:ext cx="4255500" cy="1872900"/>
          </a:xfrm>
          <a:prstGeom prst="rect">
            <a:avLst/>
          </a:prstGeom>
        </p:spPr>
        <p:txBody>
          <a:bodyPr wrap="square" lIns="91425" tIns="91425" rIns="91425" bIns="91425" anchor="ctr" anchorCtr="0">
            <a:noAutofit/>
          </a:bodyPr>
          <a:lstStyle/>
          <a:p>
            <a:pPr marL="0" lvl="0" indent="0">
              <a:spcBef>
                <a:spcPts val="0"/>
              </a:spcBef>
              <a:buNone/>
            </a:pPr>
            <a:r>
              <a:rPr lang="en"/>
              <a:t>Our learning goal:</a:t>
            </a:r>
          </a:p>
        </p:txBody>
      </p:sp>
      <p:sp>
        <p:nvSpPr>
          <p:cNvPr id="284" name="Shape 284"/>
          <p:cNvSpPr txBox="1">
            <a:spLocks noGrp="1"/>
          </p:cNvSpPr>
          <p:nvPr>
            <p:ph type="subTitle" idx="1"/>
          </p:nvPr>
        </p:nvSpPr>
        <p:spPr>
          <a:xfrm>
            <a:off x="824000" y="2163025"/>
            <a:ext cx="6858600" cy="2517600"/>
          </a:xfrm>
          <a:prstGeom prst="rect">
            <a:avLst/>
          </a:prstGeom>
        </p:spPr>
        <p:txBody>
          <a:bodyPr wrap="square" lIns="91425" tIns="91425" rIns="91425" bIns="91425" anchor="t" anchorCtr="0">
            <a:noAutofit/>
          </a:bodyPr>
          <a:lstStyle/>
          <a:p>
            <a:pPr marL="0" lvl="0" indent="0" rtl="0">
              <a:spcBef>
                <a:spcPts val="0"/>
              </a:spcBef>
              <a:buNone/>
            </a:pPr>
            <a:r>
              <a:rPr lang="en" b="1"/>
              <a:t>We are learning to define the relationships between curriculum expectations, goals and criteria to support student learning.</a:t>
            </a:r>
          </a:p>
          <a:p>
            <a:pPr marL="0" lvl="0" indent="0" rtl="0">
              <a:spcBef>
                <a:spcPts val="0"/>
              </a:spcBef>
              <a:buNone/>
            </a:pPr>
            <a:endParaRPr/>
          </a:p>
          <a:p>
            <a:pPr marL="0" lvl="0" indent="0" rtl="0">
              <a:spcBef>
                <a:spcPts val="0"/>
              </a:spcBef>
              <a:buNone/>
            </a:pPr>
            <a:r>
              <a:rPr lang="en"/>
              <a:t>We will be able to:</a:t>
            </a:r>
          </a:p>
          <a:p>
            <a:pPr marL="457200" lvl="0" indent="-330200" rtl="0">
              <a:spcBef>
                <a:spcPts val="0"/>
              </a:spcBef>
              <a:spcAft>
                <a:spcPts val="0"/>
              </a:spcAft>
              <a:buSzPts val="1600"/>
              <a:buChar char="●"/>
            </a:pPr>
            <a:r>
              <a:rPr lang="en"/>
              <a:t>Identify intended learning in curriculum expectations</a:t>
            </a:r>
          </a:p>
          <a:p>
            <a:pPr marL="457200" lvl="0" indent="-330200" rtl="0">
              <a:spcBef>
                <a:spcPts val="0"/>
              </a:spcBef>
              <a:spcAft>
                <a:spcPts val="0"/>
              </a:spcAft>
              <a:buSzPts val="1600"/>
              <a:buChar char="●"/>
            </a:pPr>
            <a:r>
              <a:rPr lang="en"/>
              <a:t>Articulate effective learning goals</a:t>
            </a:r>
          </a:p>
          <a:p>
            <a:pPr marL="457200" lvl="0" indent="-330200" rtl="0">
              <a:spcBef>
                <a:spcPts val="0"/>
              </a:spcBef>
              <a:buSzPts val="1600"/>
              <a:buChar char="●"/>
            </a:pPr>
            <a:r>
              <a:rPr lang="en"/>
              <a:t>Anticipate success criteria that we can use as the foundation for descriptive feedback and evaluation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marL="0" lvl="0" indent="0">
              <a:spcBef>
                <a:spcPts val="0"/>
              </a:spcBef>
              <a:buNone/>
            </a:pPr>
            <a:r>
              <a:rPr lang="en"/>
              <a:t>What is to be learned?</a:t>
            </a:r>
          </a:p>
        </p:txBody>
      </p:sp>
      <p:sp>
        <p:nvSpPr>
          <p:cNvPr id="290" name="Shape 290"/>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marL="0" lvl="0" indent="0">
              <a:spcBef>
                <a:spcPts val="0"/>
              </a:spcBef>
              <a:buNone/>
            </a:pPr>
            <a:r>
              <a:rPr lang="en" sz="1800"/>
              <a:t>What is the relationship between:</a:t>
            </a:r>
          </a:p>
          <a:p>
            <a:pPr marL="0" lvl="0" indent="0">
              <a:spcBef>
                <a:spcPts val="0"/>
              </a:spcBef>
              <a:buNone/>
            </a:pPr>
            <a:endParaRPr sz="1800"/>
          </a:p>
          <a:p>
            <a:pPr marL="457200" lvl="0" indent="-342900" rtl="0">
              <a:spcBef>
                <a:spcPts val="0"/>
              </a:spcBef>
              <a:spcAft>
                <a:spcPts val="0"/>
              </a:spcAft>
              <a:buSzPts val="1800"/>
              <a:buChar char="●"/>
            </a:pPr>
            <a:r>
              <a:rPr lang="en" sz="1800"/>
              <a:t>Learning goals</a:t>
            </a:r>
          </a:p>
          <a:p>
            <a:pPr marL="457200" lvl="0" indent="-342900" rtl="0">
              <a:spcBef>
                <a:spcPts val="0"/>
              </a:spcBef>
              <a:spcAft>
                <a:spcPts val="0"/>
              </a:spcAft>
              <a:buSzPts val="1800"/>
              <a:buChar char="●"/>
            </a:pPr>
            <a:r>
              <a:rPr lang="en" sz="1800"/>
              <a:t>Curriculum expectations</a:t>
            </a:r>
          </a:p>
          <a:p>
            <a:pPr marL="457200" lvl="0" indent="-342900">
              <a:spcBef>
                <a:spcPts val="0"/>
              </a:spcBef>
              <a:buSzPts val="1800"/>
              <a:buChar char="●"/>
            </a:pPr>
            <a:r>
              <a:rPr lang="en" sz="1800"/>
              <a:t>Success criteria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marL="0" lvl="0" indent="0">
              <a:spcBef>
                <a:spcPts val="0"/>
              </a:spcBef>
              <a:buNone/>
            </a:pPr>
            <a:r>
              <a:rPr lang="en"/>
              <a:t>Curriculum Expectations</a:t>
            </a:r>
          </a:p>
        </p:txBody>
      </p:sp>
      <p:sp>
        <p:nvSpPr>
          <p:cNvPr id="296" name="Shape 296"/>
          <p:cNvSpPr txBox="1">
            <a:spLocks noGrp="1"/>
          </p:cNvSpPr>
          <p:nvPr>
            <p:ph type="body" idx="1"/>
          </p:nvPr>
        </p:nvSpPr>
        <p:spPr>
          <a:xfrm>
            <a:off x="1303800" y="1597875"/>
            <a:ext cx="7030500" cy="2933700"/>
          </a:xfrm>
          <a:prstGeom prst="rect">
            <a:avLst/>
          </a:prstGeom>
        </p:spPr>
        <p:txBody>
          <a:bodyPr wrap="square" lIns="91425" tIns="91425" rIns="91425" bIns="91425" anchor="t" anchorCtr="0">
            <a:noAutofit/>
          </a:bodyPr>
          <a:lstStyle/>
          <a:p>
            <a:pPr marL="0" lvl="0" indent="0">
              <a:spcBef>
                <a:spcPts val="0"/>
              </a:spcBef>
              <a:buNone/>
            </a:pPr>
            <a:r>
              <a:rPr lang="en" sz="1800"/>
              <a:t>Curriculum expectations are written as statements that describe the </a:t>
            </a:r>
            <a:r>
              <a:rPr lang="en" sz="1800" b="1"/>
              <a:t>knowledge and skills that students are to learn</a:t>
            </a:r>
            <a:r>
              <a:rPr lang="en" sz="1800"/>
              <a:t>.</a:t>
            </a:r>
          </a:p>
          <a:p>
            <a:pPr marL="0" lvl="0" indent="0">
              <a:spcBef>
                <a:spcPts val="0"/>
              </a:spcBef>
              <a:buNone/>
            </a:pPr>
            <a:r>
              <a:rPr lang="en" sz="1800"/>
              <a:t>They include supports like front matter, discipline-specific frameworks, and/or teacher prompts and examples. Although these supports are helpful, they are not the mandated curriculum.</a:t>
            </a:r>
          </a:p>
          <a:p>
            <a:pPr marL="0" lvl="0" indent="0">
              <a:spcBef>
                <a:spcPts val="0"/>
              </a:spcBef>
              <a:buNone/>
            </a:pPr>
            <a:r>
              <a:rPr lang="en" sz="1800"/>
              <a:t>In a curriculum document of your choosing, select one overall expectation to work with.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marL="0" lvl="0" indent="0">
              <a:spcBef>
                <a:spcPts val="0"/>
              </a:spcBef>
              <a:buNone/>
            </a:pPr>
            <a:r>
              <a:rPr lang="en"/>
              <a:t>Learning Goals</a:t>
            </a:r>
          </a:p>
        </p:txBody>
      </p:sp>
      <p:sp>
        <p:nvSpPr>
          <p:cNvPr id="302" name="Shape 302"/>
          <p:cNvSpPr txBox="1">
            <a:spLocks noGrp="1"/>
          </p:cNvSpPr>
          <p:nvPr>
            <p:ph type="body" idx="1"/>
          </p:nvPr>
        </p:nvSpPr>
        <p:spPr>
          <a:xfrm>
            <a:off x="1303800" y="1164700"/>
            <a:ext cx="7030500" cy="3732900"/>
          </a:xfrm>
          <a:prstGeom prst="rect">
            <a:avLst/>
          </a:prstGeom>
        </p:spPr>
        <p:txBody>
          <a:bodyPr wrap="square" lIns="91425" tIns="91425" rIns="91425" bIns="91425" anchor="t" anchorCtr="0">
            <a:noAutofit/>
          </a:bodyPr>
          <a:lstStyle/>
          <a:p>
            <a:pPr marL="0" lvl="0" indent="0">
              <a:spcBef>
                <a:spcPts val="0"/>
              </a:spcBef>
              <a:buNone/>
            </a:pPr>
            <a:r>
              <a:rPr lang="en" sz="1800" b="1" i="1" dirty="0">
                <a:solidFill>
                  <a:srgbClr val="000000"/>
                </a:solidFill>
                <a:latin typeface="Arial"/>
                <a:ea typeface="Arial"/>
                <a:cs typeface="Arial"/>
                <a:sym typeface="Arial"/>
              </a:rPr>
              <a:t>We are learning...so that...</a:t>
            </a:r>
          </a:p>
          <a:p>
            <a:pPr marL="0" lvl="0" indent="0">
              <a:spcBef>
                <a:spcPts val="0"/>
              </a:spcBef>
              <a:buNone/>
            </a:pPr>
            <a:r>
              <a:rPr lang="en" sz="1800" dirty="0"/>
              <a:t>Criteria for effective learning goals:</a:t>
            </a:r>
          </a:p>
          <a:p>
            <a:pPr marL="457200" lvl="0" indent="-342900" rtl="0">
              <a:spcBef>
                <a:spcPts val="0"/>
              </a:spcBef>
              <a:spcAft>
                <a:spcPts val="0"/>
              </a:spcAft>
              <a:buSzPts val="1800"/>
              <a:buAutoNum type="arabicPeriod"/>
            </a:pPr>
            <a:r>
              <a:rPr lang="en" sz="1800" dirty="0"/>
              <a:t>Clearly explains the learning.</a:t>
            </a:r>
          </a:p>
          <a:p>
            <a:pPr marL="457200" lvl="0" indent="-342900" rtl="0">
              <a:spcBef>
                <a:spcPts val="0"/>
              </a:spcBef>
              <a:spcAft>
                <a:spcPts val="0"/>
              </a:spcAft>
              <a:buSzPts val="1800"/>
              <a:buAutoNum type="arabicPeriod"/>
            </a:pPr>
            <a:r>
              <a:rPr lang="en" sz="1800" dirty="0"/>
              <a:t>Words used are age-appropriate and accommodated for English Language Learners and Special Education needs.</a:t>
            </a:r>
          </a:p>
          <a:p>
            <a:pPr marL="457200" lvl="0" indent="-342900" rtl="0">
              <a:spcBef>
                <a:spcPts val="0"/>
              </a:spcBef>
              <a:spcAft>
                <a:spcPts val="0"/>
              </a:spcAft>
              <a:buSzPts val="1800"/>
              <a:buAutoNum type="arabicPeriod"/>
            </a:pPr>
            <a:r>
              <a:rPr lang="en" sz="1800" dirty="0"/>
              <a:t>Broad enough so that</a:t>
            </a:r>
          </a:p>
          <a:p>
            <a:pPr marL="914400" lvl="1" indent="-342900" rtl="0">
              <a:spcBef>
                <a:spcPts val="0"/>
              </a:spcBef>
              <a:spcAft>
                <a:spcPts val="0"/>
              </a:spcAft>
              <a:buSzPts val="1800"/>
              <a:buAutoNum type="alphaLcPeriod"/>
            </a:pPr>
            <a:r>
              <a:rPr lang="en" sz="1800" dirty="0"/>
              <a:t> the details of how students know they have attained the goal can be described as success criteria</a:t>
            </a:r>
          </a:p>
          <a:p>
            <a:pPr marL="914400" lvl="1" indent="-342900">
              <a:spcBef>
                <a:spcPts val="0"/>
              </a:spcBef>
              <a:buSzPts val="1800"/>
              <a:buAutoNum type="alphaLcPeriod"/>
            </a:pPr>
            <a:r>
              <a:rPr lang="en" sz="1800" dirty="0"/>
              <a:t>Multiple entry points are possible to allow for all students to reach the goal</a:t>
            </a:r>
          </a:p>
          <a:p>
            <a:pPr marL="0" lvl="0" indent="0">
              <a:spcBef>
                <a:spcPts val="0"/>
              </a:spcBef>
              <a:buNone/>
            </a:pP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marL="0" lvl="0" indent="0">
              <a:spcBef>
                <a:spcPts val="0"/>
              </a:spcBef>
              <a:buNone/>
            </a:pPr>
            <a:r>
              <a:rPr lang="en"/>
              <a:t>Success Criteria</a:t>
            </a:r>
          </a:p>
        </p:txBody>
      </p:sp>
      <p:sp>
        <p:nvSpPr>
          <p:cNvPr id="308" name="Shape 308"/>
          <p:cNvSpPr txBox="1">
            <a:spLocks noGrp="1"/>
          </p:cNvSpPr>
          <p:nvPr>
            <p:ph type="body" idx="1"/>
          </p:nvPr>
        </p:nvSpPr>
        <p:spPr>
          <a:xfrm>
            <a:off x="1303800" y="1597875"/>
            <a:ext cx="7030500" cy="3429900"/>
          </a:xfrm>
          <a:prstGeom prst="rect">
            <a:avLst/>
          </a:prstGeom>
        </p:spPr>
        <p:txBody>
          <a:bodyPr wrap="square" lIns="91425" tIns="91425" rIns="91425" bIns="91425" anchor="t" anchorCtr="0">
            <a:noAutofit/>
          </a:bodyPr>
          <a:lstStyle/>
          <a:p>
            <a:pPr marL="0" lvl="0" indent="0">
              <a:spcBef>
                <a:spcPts val="0"/>
              </a:spcBef>
              <a:buNone/>
            </a:pPr>
            <a:r>
              <a:rPr lang="en" sz="1800" dirty="0"/>
              <a:t>What does is look like to have met the learning goal?</a:t>
            </a:r>
          </a:p>
          <a:p>
            <a:pPr marL="0" lvl="0" indent="0">
              <a:spcBef>
                <a:spcPts val="0"/>
              </a:spcBef>
              <a:buNone/>
            </a:pPr>
            <a:r>
              <a:rPr lang="en" sz="1800" dirty="0"/>
              <a:t>What would students know and be able to  do?</a:t>
            </a:r>
          </a:p>
          <a:p>
            <a:pPr marL="0" lvl="0" indent="0">
              <a:spcBef>
                <a:spcPts val="0"/>
              </a:spcBef>
              <a:buNone/>
            </a:pPr>
            <a:r>
              <a:rPr lang="en" sz="1800" dirty="0"/>
              <a:t>Criteria for your criteria:</a:t>
            </a:r>
          </a:p>
          <a:p>
            <a:pPr marL="457200" lvl="0" indent="-342900" rtl="0">
              <a:spcBef>
                <a:spcPts val="0"/>
              </a:spcBef>
              <a:spcAft>
                <a:spcPts val="0"/>
              </a:spcAft>
              <a:buSzPts val="1800"/>
              <a:buAutoNum type="arabicPeriod"/>
            </a:pPr>
            <a:r>
              <a:rPr lang="en" sz="1800" dirty="0"/>
              <a:t>Can the criterion be expressed as a range of performance quality? (Think of the achievement chart levels)</a:t>
            </a:r>
          </a:p>
          <a:p>
            <a:pPr marL="457200" lvl="0" indent="-342900" rtl="0">
              <a:spcBef>
                <a:spcPts val="0"/>
              </a:spcBef>
              <a:spcAft>
                <a:spcPts val="0"/>
              </a:spcAft>
              <a:buSzPts val="1800"/>
              <a:buAutoNum type="arabicPeriod"/>
            </a:pPr>
            <a:r>
              <a:rPr lang="en" sz="1800" dirty="0"/>
              <a:t>Is the criterion a met/not yet met? If so, it wouldn’t be useful for grading purposes but it would be good for feedback.</a:t>
            </a:r>
          </a:p>
          <a:p>
            <a:pPr marL="457200" lvl="0" indent="-342900">
              <a:spcBef>
                <a:spcPts val="0"/>
              </a:spcBef>
              <a:buSzPts val="1800"/>
              <a:buAutoNum type="arabicPeriod"/>
            </a:pPr>
            <a:r>
              <a:rPr lang="en" sz="1800" dirty="0"/>
              <a:t>Can you provide descriptive feedback using the criterion?</a:t>
            </a:r>
          </a:p>
          <a:p>
            <a:pPr marL="0" lvl="0" indent="0">
              <a:spcBef>
                <a:spcPts val="0"/>
              </a:spcBef>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marL="0" lvl="0" indent="0">
              <a:spcBef>
                <a:spcPts val="0"/>
              </a:spcBef>
              <a:buNone/>
            </a:pPr>
            <a:r>
              <a:rPr lang="en"/>
              <a:t>Seeing this in action: </a:t>
            </a:r>
          </a:p>
          <a:p>
            <a:pPr marL="0" lvl="0" indent="0">
              <a:spcBef>
                <a:spcPts val="0"/>
              </a:spcBef>
              <a:buNone/>
            </a:pPr>
            <a:r>
              <a:rPr lang="en"/>
              <a:t>Choose your video adventure!</a:t>
            </a:r>
          </a:p>
        </p:txBody>
      </p:sp>
      <p:sp>
        <p:nvSpPr>
          <p:cNvPr id="314" name="Shape 314"/>
          <p:cNvSpPr txBox="1">
            <a:spLocks noGrp="1"/>
          </p:cNvSpPr>
          <p:nvPr>
            <p:ph type="body" idx="1"/>
          </p:nvPr>
        </p:nvSpPr>
        <p:spPr>
          <a:xfrm>
            <a:off x="1303800" y="1597875"/>
            <a:ext cx="7030500" cy="3212700"/>
          </a:xfrm>
          <a:prstGeom prst="rect">
            <a:avLst/>
          </a:prstGeom>
        </p:spPr>
        <p:txBody>
          <a:bodyPr wrap="square" lIns="91425" tIns="91425" rIns="91425" bIns="91425" anchor="t" anchorCtr="0">
            <a:noAutofit/>
          </a:bodyPr>
          <a:lstStyle/>
          <a:p>
            <a:pPr marL="0" lvl="0" indent="0">
              <a:spcBef>
                <a:spcPts val="0"/>
              </a:spcBef>
              <a:buNone/>
            </a:pPr>
            <a:r>
              <a:rPr lang="en" sz="1800" b="1"/>
              <a:t>Option One:</a:t>
            </a:r>
            <a:r>
              <a:rPr lang="en" sz="1800"/>
              <a:t> Segment One: Planning Instruction, Planning Assessment</a:t>
            </a:r>
          </a:p>
          <a:p>
            <a:pPr marL="0" lvl="0" indent="0">
              <a:spcBef>
                <a:spcPts val="0"/>
              </a:spcBef>
              <a:buNone/>
            </a:pPr>
            <a:r>
              <a:rPr lang="en" sz="1800" u="sng">
                <a:solidFill>
                  <a:schemeClr val="hlink"/>
                </a:solidFill>
                <a:hlinkClick r:id="rId3"/>
              </a:rPr>
              <a:t>http://www.edugains.ca/newsite/aer/aervideo/planningassessmentwithinstruction.html</a:t>
            </a:r>
          </a:p>
          <a:p>
            <a:pPr marL="0" lvl="0" indent="0">
              <a:spcBef>
                <a:spcPts val="0"/>
              </a:spcBef>
              <a:buNone/>
            </a:pPr>
            <a:r>
              <a:rPr lang="en" sz="1800" b="1"/>
              <a:t>Option Two</a:t>
            </a:r>
            <a:r>
              <a:rPr lang="en" sz="1800"/>
              <a:t>: Clip 7 Teaching Students to Assess Based on Criteria</a:t>
            </a:r>
          </a:p>
          <a:p>
            <a:pPr marL="0" lvl="0" indent="0">
              <a:spcBef>
                <a:spcPts val="0"/>
              </a:spcBef>
              <a:buNone/>
            </a:pPr>
            <a:r>
              <a:rPr lang="en" sz="1800" u="sng">
                <a:solidFill>
                  <a:schemeClr val="hlink"/>
                </a:solidFill>
                <a:hlinkClick r:id="rId4"/>
              </a:rPr>
              <a:t>http://www.edugains.ca/newsite/aer/aervideo/pro_judgment_video_series.html</a:t>
            </a:r>
          </a:p>
          <a:p>
            <a:pPr marL="0" lvl="0" indent="0">
              <a:spcBef>
                <a:spcPts val="0"/>
              </a:spcBef>
              <a:buNone/>
            </a:pP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ctrTitle"/>
          </p:nvPr>
        </p:nvSpPr>
        <p:spPr>
          <a:xfrm>
            <a:off x="824000" y="441888"/>
            <a:ext cx="4255500" cy="1872900"/>
          </a:xfrm>
          <a:prstGeom prst="rect">
            <a:avLst/>
          </a:prstGeom>
        </p:spPr>
        <p:txBody>
          <a:bodyPr wrap="square" lIns="91425" tIns="91425" rIns="91425" bIns="91425" anchor="ctr" anchorCtr="0">
            <a:noAutofit/>
          </a:bodyPr>
          <a:lstStyle/>
          <a:p>
            <a:pPr marL="0" lvl="0" indent="0" rtl="0">
              <a:spcBef>
                <a:spcPts val="0"/>
              </a:spcBef>
              <a:buNone/>
            </a:pPr>
            <a:r>
              <a:rPr lang="en"/>
              <a:t>Our learning goal:</a:t>
            </a:r>
          </a:p>
        </p:txBody>
      </p:sp>
      <p:sp>
        <p:nvSpPr>
          <p:cNvPr id="320" name="Shape 320"/>
          <p:cNvSpPr txBox="1">
            <a:spLocks noGrp="1"/>
          </p:cNvSpPr>
          <p:nvPr>
            <p:ph type="subTitle" idx="1"/>
          </p:nvPr>
        </p:nvSpPr>
        <p:spPr>
          <a:xfrm>
            <a:off x="824000" y="2163025"/>
            <a:ext cx="6858600" cy="2517600"/>
          </a:xfrm>
          <a:prstGeom prst="rect">
            <a:avLst/>
          </a:prstGeom>
        </p:spPr>
        <p:txBody>
          <a:bodyPr wrap="square" lIns="91425" tIns="91425" rIns="91425" bIns="91425" anchor="t" anchorCtr="0">
            <a:noAutofit/>
          </a:bodyPr>
          <a:lstStyle/>
          <a:p>
            <a:pPr marL="0" lvl="0" indent="0" rtl="0">
              <a:spcBef>
                <a:spcPts val="0"/>
              </a:spcBef>
              <a:buNone/>
            </a:pPr>
            <a:r>
              <a:rPr lang="en" b="1"/>
              <a:t>We are learning to define the relationships between curriculum expectations, goals and criteria to support student learning.</a:t>
            </a:r>
          </a:p>
          <a:p>
            <a:pPr marL="0" lvl="0" indent="0" rtl="0">
              <a:spcBef>
                <a:spcPts val="0"/>
              </a:spcBef>
              <a:buNone/>
            </a:pPr>
            <a:endParaRPr/>
          </a:p>
          <a:p>
            <a:pPr marL="0" lvl="0" indent="0" rtl="0">
              <a:spcBef>
                <a:spcPts val="0"/>
              </a:spcBef>
              <a:buNone/>
            </a:pPr>
            <a:r>
              <a:rPr lang="en"/>
              <a:t>We will be able to:</a:t>
            </a:r>
          </a:p>
          <a:p>
            <a:pPr marL="457200" lvl="0" indent="-330200" rtl="0">
              <a:spcBef>
                <a:spcPts val="0"/>
              </a:spcBef>
              <a:spcAft>
                <a:spcPts val="0"/>
              </a:spcAft>
              <a:buSzPts val="1600"/>
              <a:buChar char="●"/>
            </a:pPr>
            <a:r>
              <a:rPr lang="en"/>
              <a:t>Identify intended learning in curriculum expectations</a:t>
            </a:r>
          </a:p>
          <a:p>
            <a:pPr marL="457200" lvl="0" indent="-330200" rtl="0">
              <a:spcBef>
                <a:spcPts val="0"/>
              </a:spcBef>
              <a:spcAft>
                <a:spcPts val="0"/>
              </a:spcAft>
              <a:buSzPts val="1600"/>
              <a:buChar char="●"/>
            </a:pPr>
            <a:r>
              <a:rPr lang="en"/>
              <a:t>Articulate effective learning goals</a:t>
            </a:r>
          </a:p>
          <a:p>
            <a:pPr marL="457200" lvl="0" indent="-330200" rtl="0">
              <a:spcBef>
                <a:spcPts val="0"/>
              </a:spcBef>
              <a:buSzPts val="1600"/>
              <a:buChar char="●"/>
            </a:pPr>
            <a:r>
              <a:rPr lang="en"/>
              <a:t>Anticipate success criteria that we can use as the foundation for descriptive feedback and evaluation</a:t>
            </a: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1548</Words>
  <Application>Microsoft Office PowerPoint</Application>
  <PresentationFormat>On-screen Show (16:9)</PresentationFormat>
  <Paragraphs>118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Maven Pro</vt:lpstr>
      <vt:lpstr>Nunito</vt:lpstr>
      <vt:lpstr>Momentum</vt:lpstr>
      <vt:lpstr>Assessment &amp; Evaluation: Part One</vt:lpstr>
      <vt:lpstr>Our learning goal:</vt:lpstr>
      <vt:lpstr>What is to be learned?</vt:lpstr>
      <vt:lpstr>Curriculum Expectations</vt:lpstr>
      <vt:lpstr>Learning Goals</vt:lpstr>
      <vt:lpstr>Success Criteria</vt:lpstr>
      <vt:lpstr>Seeing this in action:  Choose your video adventure!</vt:lpstr>
      <vt:lpstr>Our learning goal: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&amp; Evaluation: Part One</dc:title>
  <dc:creator>Solafa Q</dc:creator>
  <cp:lastModifiedBy>Amer Issa</cp:lastModifiedBy>
  <cp:revision>2</cp:revision>
  <dcterms:modified xsi:type="dcterms:W3CDTF">2018-01-02T07:35:22Z</dcterms:modified>
</cp:coreProperties>
</file>