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9" r:id="rId3"/>
    <p:sldId id="258" r:id="rId4"/>
    <p:sldId id="267" r:id="rId5"/>
    <p:sldId id="268" r:id="rId6"/>
    <p:sldId id="275" r:id="rId7"/>
    <p:sldId id="269" r:id="rId8"/>
    <p:sldId id="281" r:id="rId9"/>
    <p:sldId id="301" r:id="rId10"/>
    <p:sldId id="282" r:id="rId11"/>
    <p:sldId id="283" r:id="rId12"/>
    <p:sldId id="302" r:id="rId13"/>
    <p:sldId id="303" r:id="rId14"/>
    <p:sldId id="284" r:id="rId15"/>
    <p:sldId id="285" r:id="rId16"/>
    <p:sldId id="304" r:id="rId17"/>
    <p:sldId id="286" r:id="rId18"/>
    <p:sldId id="287" r:id="rId19"/>
    <p:sldId id="288" r:id="rId20"/>
    <p:sldId id="290" r:id="rId21"/>
    <p:sldId id="291" r:id="rId22"/>
    <p:sldId id="30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20"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F06053-3F0F-4D4B-8066-1C9F0447E29D}" type="datetimeFigureOut">
              <a:rPr lang="en-US" smtClean="0"/>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0D4A4-4AD8-4FF8-A046-A402B67C316E}" type="slidenum">
              <a:rPr lang="en-US" smtClean="0"/>
              <a:t>‹#›</a:t>
            </a:fld>
            <a:endParaRPr lang="en-US"/>
          </a:p>
        </p:txBody>
      </p:sp>
    </p:spTree>
    <p:extLst>
      <p:ext uri="{BB962C8B-B14F-4D97-AF65-F5344CB8AC3E}">
        <p14:creationId xmlns:p14="http://schemas.microsoft.com/office/powerpoint/2010/main" val="337649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success</a:t>
            </a:r>
            <a:r>
              <a:rPr lang="en-US" baseline="0" dirty="0" smtClean="0"/>
              <a:t> criteria is written in student friendly language for student use. Behavioral or learning objectives are generally written in teacher language for teacher use. Both are important and have very different uses.</a:t>
            </a:r>
            <a:endParaRPr lang="en-US" dirty="0"/>
          </a:p>
        </p:txBody>
      </p:sp>
      <p:sp>
        <p:nvSpPr>
          <p:cNvPr id="4" name="Slide Number Placeholder 3"/>
          <p:cNvSpPr>
            <a:spLocks noGrp="1"/>
          </p:cNvSpPr>
          <p:nvPr>
            <p:ph type="sldNum" sz="quarter" idx="10"/>
          </p:nvPr>
        </p:nvSpPr>
        <p:spPr/>
        <p:txBody>
          <a:bodyPr/>
          <a:lstStyle/>
          <a:p>
            <a:fld id="{D1101AAB-C689-4CCD-8C76-6CD2028F86A8}"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differences to connect to the unit on learning goals.</a:t>
            </a:r>
            <a:endParaRPr lang="en-US" dirty="0"/>
          </a:p>
        </p:txBody>
      </p:sp>
      <p:sp>
        <p:nvSpPr>
          <p:cNvPr id="4" name="Slide Number Placeholder 3"/>
          <p:cNvSpPr>
            <a:spLocks noGrp="1"/>
          </p:cNvSpPr>
          <p:nvPr>
            <p:ph type="sldNum" sz="quarter" idx="10"/>
          </p:nvPr>
        </p:nvSpPr>
        <p:spPr/>
        <p:txBody>
          <a:bodyPr/>
          <a:lstStyle/>
          <a:p>
            <a:fld id="{D1101AAB-C689-4CCD-8C76-6CD2028F86A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0D4A4-4AD8-4FF8-A046-A402B67C316E}" type="slidenum">
              <a:rPr lang="en-US" smtClean="0"/>
              <a:t>18</a:t>
            </a:fld>
            <a:endParaRPr lang="en-US"/>
          </a:p>
        </p:txBody>
      </p:sp>
    </p:spTree>
    <p:extLst>
      <p:ext uri="{BB962C8B-B14F-4D97-AF65-F5344CB8AC3E}">
        <p14:creationId xmlns:p14="http://schemas.microsoft.com/office/powerpoint/2010/main" val="283045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3DA70B-1A9F-45DD-B276-0F8E8046C516}"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19AE4-8E9C-4EB2-886D-3A32BC6EFE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DA70B-1A9F-45DD-B276-0F8E8046C516}"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19AE4-8E9C-4EB2-886D-3A32BC6EFE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DA70B-1A9F-45DD-B276-0F8E8046C516}"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19AE4-8E9C-4EB2-886D-3A32BC6EFE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3DA70B-1A9F-45DD-B276-0F8E8046C516}"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19AE4-8E9C-4EB2-886D-3A32BC6EFE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83DA70B-1A9F-45DD-B276-0F8E8046C516}"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19AE4-8E9C-4EB2-886D-3A32BC6EFE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3DA70B-1A9F-45DD-B276-0F8E8046C516}"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19AE4-8E9C-4EB2-886D-3A32BC6EFE4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3DA70B-1A9F-45DD-B276-0F8E8046C516}" type="datetimeFigureOut">
              <a:rPr lang="en-US" smtClean="0"/>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19AE4-8E9C-4EB2-886D-3A32BC6EFE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DA70B-1A9F-45DD-B276-0F8E8046C516}" type="datetimeFigureOut">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E19AE4-8E9C-4EB2-886D-3A32BC6EFE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DA70B-1A9F-45DD-B276-0F8E8046C516}" type="datetimeFigureOut">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E19AE4-8E9C-4EB2-886D-3A32BC6EFE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83DA70B-1A9F-45DD-B276-0F8E8046C516}" type="datetimeFigureOut">
              <a:rPr lang="en-US" smtClean="0"/>
              <a:t>9/18/2014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E19AE4-8E9C-4EB2-886D-3A32BC6EFE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DA70B-1A9F-45DD-B276-0F8E8046C516}"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19AE4-8E9C-4EB2-886D-3A32BC6EFE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83DA70B-1A9F-45DD-B276-0F8E8046C516}" type="datetimeFigureOut">
              <a:rPr lang="en-US" smtClean="0"/>
              <a:t>9/18/2014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E19AE4-8E9C-4EB2-886D-3A32BC6EFE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successnetplus.com/"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Ontesol_%20Why%20is%20Lesson%20Planning%20Important_.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587429" y="1736529"/>
            <a:ext cx="5648623" cy="1204306"/>
          </a:xfrm>
        </p:spPr>
        <p:txBody>
          <a:bodyPr>
            <a:normAutofit/>
          </a:bodyPr>
          <a:lstStyle/>
          <a:p>
            <a:pPr algn="ctr"/>
            <a:r>
              <a:rPr lang="en-US" dirty="0" smtClean="0"/>
              <a:t>Using Pearson online accounts tutorial </a:t>
            </a:r>
            <a:endParaRPr lang="en-US" dirty="0"/>
          </a:p>
        </p:txBody>
      </p:sp>
      <p:sp>
        <p:nvSpPr>
          <p:cNvPr id="3" name="Subtitle 2"/>
          <p:cNvSpPr>
            <a:spLocks noGrp="1"/>
          </p:cNvSpPr>
          <p:nvPr>
            <p:ph type="subTitle" idx="1"/>
          </p:nvPr>
        </p:nvSpPr>
        <p:spPr/>
        <p:txBody>
          <a:bodyPr/>
          <a:lstStyle/>
          <a:p>
            <a:r>
              <a:rPr lang="en-US" dirty="0" smtClean="0"/>
              <a:t>September 2014</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04800" y="261257"/>
            <a:ext cx="1828800" cy="1752600"/>
          </a:xfrm>
          <a:prstGeom prst="rect">
            <a:avLst/>
          </a:prstGeom>
        </p:spPr>
      </p:pic>
      <p:sp>
        <p:nvSpPr>
          <p:cNvPr id="5" name="Title 1"/>
          <p:cNvSpPr txBox="1">
            <a:spLocks/>
          </p:cNvSpPr>
          <p:nvPr/>
        </p:nvSpPr>
        <p:spPr>
          <a:xfrm>
            <a:off x="3429000" y="2874579"/>
            <a:ext cx="5562600" cy="3429000"/>
          </a:xfrm>
          <a:prstGeom prst="rect">
            <a:avLst/>
          </a:prstGeom>
        </p:spPr>
        <p:txBody>
          <a:bodyPr vert="horz" lIns="91440" tIns="45720" rIns="91440" bIns="9144" rtlCol="0" anchor="b">
            <a:normAutofit fontScale="90000"/>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sz="3700" dirty="0" smtClean="0">
                <a:latin typeface="Copperplate Gothic Bold" pitchFamily="34" charset="0"/>
              </a:rPr>
              <a:t>Pearson online accounts tutorial for English subject grade 7,8,9  </a:t>
            </a:r>
          </a:p>
          <a:p>
            <a:pPr algn="ctr"/>
            <a:endParaRPr lang="en-US" dirty="0">
              <a:latin typeface="Copperplate Gothic Bold" pitchFamily="34" charset="0"/>
            </a:endParaRPr>
          </a:p>
          <a:p>
            <a:pPr algn="ctr"/>
            <a:r>
              <a:rPr lang="en-US" sz="2500" u="sng" dirty="0" smtClean="0">
                <a:latin typeface="Copperplate Gothic Bold" pitchFamily="34" charset="0"/>
              </a:rPr>
              <a:t>Ms. Haya al </a:t>
            </a:r>
            <a:r>
              <a:rPr lang="en-US" sz="2500" u="sng" dirty="0" err="1" smtClean="0">
                <a:latin typeface="Copperplate Gothic Bold" pitchFamily="34" charset="0"/>
              </a:rPr>
              <a:t>dadah</a:t>
            </a:r>
            <a:endParaRPr lang="en-US" sz="2500" u="sng" dirty="0" smtClean="0">
              <a:latin typeface="Copperplate Gothic Bold" pitchFamily="34" charset="0"/>
            </a:endParaRPr>
          </a:p>
          <a:p>
            <a:pPr algn="ctr"/>
            <a:r>
              <a:rPr lang="en-US" sz="2500" dirty="0" smtClean="0">
                <a:latin typeface="Copperplate Gothic Bold" pitchFamily="34" charset="0"/>
              </a:rPr>
              <a:t>English Coordinator</a:t>
            </a:r>
            <a:endParaRPr lang="en-US" sz="2500" dirty="0">
              <a:latin typeface="Copperplate Gothic Bold" pitchFamily="34" charset="0"/>
            </a:endParaRPr>
          </a:p>
        </p:txBody>
      </p:sp>
    </p:spTree>
    <p:extLst>
      <p:ext uri="{BB962C8B-B14F-4D97-AF65-F5344CB8AC3E}">
        <p14:creationId xmlns:p14="http://schemas.microsoft.com/office/powerpoint/2010/main" val="72607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5256"/>
            <a:ext cx="9122979" cy="686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819400" y="3276600"/>
            <a:ext cx="2895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Welcome message from the teacher.</a:t>
            </a:r>
            <a:endParaRPr lang="en-US" dirty="0"/>
          </a:p>
        </p:txBody>
      </p:sp>
      <p:sp>
        <p:nvSpPr>
          <p:cNvPr id="10" name="Up Arrow 9"/>
          <p:cNvSpPr/>
          <p:nvPr/>
        </p:nvSpPr>
        <p:spPr>
          <a:xfrm>
            <a:off x="1945728" y="3645932"/>
            <a:ext cx="685800" cy="145946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50277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743200" y="3276600"/>
            <a:ext cx="29718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Information about the course.</a:t>
            </a:r>
            <a:endParaRPr lang="en-US" sz="2800" dirty="0"/>
          </a:p>
        </p:txBody>
      </p:sp>
      <p:sp>
        <p:nvSpPr>
          <p:cNvPr id="13" name="Up Arrow 12"/>
          <p:cNvSpPr/>
          <p:nvPr/>
        </p:nvSpPr>
        <p:spPr>
          <a:xfrm>
            <a:off x="1905000" y="3329445"/>
            <a:ext cx="685800" cy="12954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6369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4600" y="4114800"/>
            <a:ext cx="335280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Read the comments from your teachers about your work and progress.</a:t>
            </a:r>
            <a:endParaRPr lang="en-US" sz="2800" dirty="0"/>
          </a:p>
        </p:txBody>
      </p:sp>
      <p:sp>
        <p:nvSpPr>
          <p:cNvPr id="6" name="Left Arrow 5"/>
          <p:cNvSpPr/>
          <p:nvPr/>
        </p:nvSpPr>
        <p:spPr>
          <a:xfrm>
            <a:off x="1600200" y="3435725"/>
            <a:ext cx="762000" cy="907941"/>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6673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61440" y="3252281"/>
            <a:ext cx="3005959"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Read the new messages and discussion  about the course.</a:t>
            </a:r>
            <a:endParaRPr lang="en-US" sz="2800" dirty="0"/>
          </a:p>
        </p:txBody>
      </p:sp>
      <p:sp>
        <p:nvSpPr>
          <p:cNvPr id="6" name="Left Arrow 5"/>
          <p:cNvSpPr/>
          <p:nvPr/>
        </p:nvSpPr>
        <p:spPr>
          <a:xfrm>
            <a:off x="1484586" y="4375666"/>
            <a:ext cx="1219200" cy="1027837"/>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37489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01462" y="5410200"/>
            <a:ext cx="39624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Reports about your progress in the course.</a:t>
            </a:r>
            <a:endParaRPr lang="en-US" sz="2400" dirty="0"/>
          </a:p>
        </p:txBody>
      </p:sp>
      <p:sp>
        <p:nvSpPr>
          <p:cNvPr id="7" name="Up Arrow 6"/>
          <p:cNvSpPr/>
          <p:nvPr/>
        </p:nvSpPr>
        <p:spPr>
          <a:xfrm>
            <a:off x="1752600" y="5825698"/>
            <a:ext cx="609600" cy="727502"/>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4195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0" y="537590"/>
            <a:ext cx="3657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smtClean="0"/>
              <a:t>When you click at “practice ”, this window will appear.</a:t>
            </a:r>
            <a:endParaRPr lang="en-US" sz="2000" dirty="0"/>
          </a:p>
        </p:txBody>
      </p:sp>
      <p:sp>
        <p:nvSpPr>
          <p:cNvPr id="7" name="Down Arrow 6"/>
          <p:cNvSpPr/>
          <p:nvPr/>
        </p:nvSpPr>
        <p:spPr>
          <a:xfrm>
            <a:off x="2514600" y="537590"/>
            <a:ext cx="533400" cy="934781"/>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Left Arrow 8"/>
          <p:cNvSpPr/>
          <p:nvPr/>
        </p:nvSpPr>
        <p:spPr>
          <a:xfrm>
            <a:off x="2438400" y="3130769"/>
            <a:ext cx="1244162" cy="6858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p:cNvSpPr txBox="1"/>
          <p:nvPr/>
        </p:nvSpPr>
        <p:spPr>
          <a:xfrm>
            <a:off x="4267200" y="3571387"/>
            <a:ext cx="36576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smtClean="0"/>
              <a:t>Click at </a:t>
            </a:r>
            <a:r>
              <a:rPr lang="en-US" sz="2000" dirty="0" err="1" smtClean="0"/>
              <a:t>eText</a:t>
            </a:r>
            <a:r>
              <a:rPr lang="en-US" sz="2000" dirty="0" smtClean="0"/>
              <a:t> Student Edition in order to use it as a resource of information.</a:t>
            </a:r>
            <a:endParaRPr lang="en-US" sz="2000" dirty="0"/>
          </a:p>
        </p:txBody>
      </p:sp>
    </p:spTree>
    <p:extLst>
      <p:ext uri="{BB962C8B-B14F-4D97-AF65-F5344CB8AC3E}">
        <p14:creationId xmlns:p14="http://schemas.microsoft.com/office/powerpoint/2010/main" val="387338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95600" y="709448"/>
            <a:ext cx="48768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Student Edition Online Book that you can use it as an essential source of learning.</a:t>
            </a:r>
            <a:endParaRPr lang="en-US" sz="2800" dirty="0"/>
          </a:p>
        </p:txBody>
      </p:sp>
    </p:spTree>
    <p:extLst>
      <p:ext uri="{BB962C8B-B14F-4D97-AF65-F5344CB8AC3E}">
        <p14:creationId xmlns:p14="http://schemas.microsoft.com/office/powerpoint/2010/main" val="850312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0" y="2209800"/>
            <a:ext cx="4191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Click at Interactive Students Writing Center to practice the different kinds of writing.</a:t>
            </a:r>
            <a:endParaRPr lang="en-US" sz="2400" dirty="0"/>
          </a:p>
        </p:txBody>
      </p:sp>
      <p:sp>
        <p:nvSpPr>
          <p:cNvPr id="7" name="TextBox 6"/>
          <p:cNvSpPr txBox="1"/>
          <p:nvPr/>
        </p:nvSpPr>
        <p:spPr>
          <a:xfrm>
            <a:off x="3682562" y="4114800"/>
            <a:ext cx="4191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Click at Interactive Students Grammar Center to practice the different kinds of writing topics of grammar.</a:t>
            </a:r>
            <a:endParaRPr lang="en-US" sz="2400" dirty="0"/>
          </a:p>
        </p:txBody>
      </p:sp>
      <p:sp>
        <p:nvSpPr>
          <p:cNvPr id="6" name="Left Arrow 5"/>
          <p:cNvSpPr/>
          <p:nvPr/>
        </p:nvSpPr>
        <p:spPr>
          <a:xfrm>
            <a:off x="2438400" y="5341560"/>
            <a:ext cx="1244162" cy="6858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Left Arrow 8"/>
          <p:cNvSpPr/>
          <p:nvPr/>
        </p:nvSpPr>
        <p:spPr>
          <a:xfrm>
            <a:off x="2590800" y="2590800"/>
            <a:ext cx="1244162" cy="6858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9300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38"/>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0" y="152400"/>
            <a:ext cx="51054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Click at “To Do” to find the assignments you should do in a specific time as it has a deadline.</a:t>
            </a:r>
            <a:endParaRPr lang="en-US" sz="2400" dirty="0"/>
          </a:p>
        </p:txBody>
      </p:sp>
      <p:sp>
        <p:nvSpPr>
          <p:cNvPr id="3" name="Down Arrow 2"/>
          <p:cNvSpPr/>
          <p:nvPr/>
        </p:nvSpPr>
        <p:spPr>
          <a:xfrm>
            <a:off x="3124200" y="752564"/>
            <a:ext cx="533400" cy="847636"/>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ight Arrow 6"/>
          <p:cNvSpPr/>
          <p:nvPr/>
        </p:nvSpPr>
        <p:spPr>
          <a:xfrm>
            <a:off x="5524500" y="2782614"/>
            <a:ext cx="1676400" cy="4572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3124200" y="4191000"/>
            <a:ext cx="51054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Click at “Start” to start doing the assignments.</a:t>
            </a:r>
            <a:endParaRPr lang="en-US" sz="2400" dirty="0"/>
          </a:p>
        </p:txBody>
      </p:sp>
    </p:spTree>
    <p:extLst>
      <p:ext uri="{BB962C8B-B14F-4D97-AF65-F5344CB8AC3E}">
        <p14:creationId xmlns:p14="http://schemas.microsoft.com/office/powerpoint/2010/main" val="518788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1051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124200" y="4191000"/>
            <a:ext cx="51054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Answer the question, then click “Next Question”.</a:t>
            </a:r>
            <a:endParaRPr lang="en-US" sz="2400" dirty="0"/>
          </a:p>
        </p:txBody>
      </p:sp>
      <p:sp>
        <p:nvSpPr>
          <p:cNvPr id="8" name="TextBox 7"/>
          <p:cNvSpPr txBox="1"/>
          <p:nvPr/>
        </p:nvSpPr>
        <p:spPr>
          <a:xfrm>
            <a:off x="-228600" y="0"/>
            <a:ext cx="51054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It is very important when you finish the assignment to click “Submit for Grading” so it will appear in the teacher`s account that you did the assignment, and your mark will be sent to the teacher`s account.</a:t>
            </a:r>
            <a:endParaRPr lang="en-US" sz="2400" dirty="0"/>
          </a:p>
        </p:txBody>
      </p:sp>
      <p:sp>
        <p:nvSpPr>
          <p:cNvPr id="3" name="Right Arrow 2"/>
          <p:cNvSpPr/>
          <p:nvPr/>
        </p:nvSpPr>
        <p:spPr>
          <a:xfrm>
            <a:off x="5105400" y="914400"/>
            <a:ext cx="1447800" cy="762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Left Arrow 8"/>
          <p:cNvSpPr/>
          <p:nvPr/>
        </p:nvSpPr>
        <p:spPr>
          <a:xfrm>
            <a:off x="1790700" y="4338653"/>
            <a:ext cx="1066800" cy="415499"/>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6380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smtClean="0"/>
              <a:t>1. To gain understanding of using online learning and its importance in supporting learning.</a:t>
            </a:r>
          </a:p>
          <a:p>
            <a:r>
              <a:rPr lang="en-US" sz="2800" dirty="0" smtClean="0"/>
              <a:t>2. To develop skills in using Pearson accounts for learning.</a:t>
            </a:r>
          </a:p>
          <a:p>
            <a:r>
              <a:rPr lang="en-US" sz="2800" dirty="0" smtClean="0"/>
              <a:t>3. To increase the awareness of learning beyond text books  and its role in supporting the quality of teaching and learning. </a:t>
            </a:r>
            <a:endParaRPr lang="en-US" sz="2800" dirty="0"/>
          </a:p>
        </p:txBody>
      </p:sp>
      <p:sp>
        <p:nvSpPr>
          <p:cNvPr id="4" name="Title 1"/>
          <p:cNvSpPr>
            <a:spLocks noGrp="1"/>
          </p:cNvSpPr>
          <p:nvPr>
            <p:ph type="title"/>
          </p:nvPr>
        </p:nvSpPr>
        <p:spPr>
          <a:xfrm>
            <a:off x="1905000" y="152400"/>
            <a:ext cx="4876800" cy="548640"/>
          </a:xfrm>
        </p:spPr>
        <p:style>
          <a:lnRef idx="1">
            <a:schemeClr val="accent2"/>
          </a:lnRef>
          <a:fillRef idx="2">
            <a:schemeClr val="accent2"/>
          </a:fillRef>
          <a:effectRef idx="1">
            <a:schemeClr val="accent2"/>
          </a:effectRef>
          <a:fontRef idx="minor">
            <a:schemeClr val="dk1"/>
          </a:fontRef>
        </p:style>
        <p:txBody>
          <a:bodyPr/>
          <a:lstStyle/>
          <a:p>
            <a:pPr algn="ctr"/>
            <a:r>
              <a:rPr lang="en-US" sz="3600" dirty="0" smtClean="0"/>
              <a:t>objectives</a:t>
            </a:r>
            <a:endParaRPr lang="en-US" sz="3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309945" y="5105400"/>
            <a:ext cx="1828800" cy="1752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669" y="5224462"/>
            <a:ext cx="3028950" cy="1514475"/>
          </a:xfrm>
          <a:prstGeom prst="rect">
            <a:avLst/>
          </a:prstGeom>
        </p:spPr>
      </p:pic>
    </p:spTree>
    <p:extLst>
      <p:ext uri="{BB962C8B-B14F-4D97-AF65-F5344CB8AC3E}">
        <p14:creationId xmlns:p14="http://schemas.microsoft.com/office/powerpoint/2010/main" val="1905489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0" y="2228671"/>
            <a:ext cx="51054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Click at “Done” to make sure that you accomplish your assignment.</a:t>
            </a:r>
          </a:p>
        </p:txBody>
      </p:sp>
      <p:sp>
        <p:nvSpPr>
          <p:cNvPr id="13" name="Down Arrow 12"/>
          <p:cNvSpPr/>
          <p:nvPr/>
        </p:nvSpPr>
        <p:spPr>
          <a:xfrm>
            <a:off x="3997872" y="641429"/>
            <a:ext cx="533400" cy="847636"/>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40050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657600" y="2598003"/>
            <a:ext cx="51054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Click at “Grades” to check your grades after accomplishing your assignment.</a:t>
            </a:r>
          </a:p>
        </p:txBody>
      </p:sp>
      <p:sp>
        <p:nvSpPr>
          <p:cNvPr id="14" name="Down Arrow 13"/>
          <p:cNvSpPr/>
          <p:nvPr/>
        </p:nvSpPr>
        <p:spPr>
          <a:xfrm>
            <a:off x="5410200" y="641429"/>
            <a:ext cx="533400" cy="847636"/>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87303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489"/>
          <a:stretch/>
        </p:blipFill>
        <p:spPr bwMode="auto">
          <a:xfrm>
            <a:off x="4600903" y="-63062"/>
            <a:ext cx="4543097"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143000"/>
            <a:ext cx="4372303"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5400" dirty="0" smtClean="0"/>
              <a:t>Don`t forget to sign out when you finish.</a:t>
            </a:r>
            <a:endParaRPr lang="en-US" sz="5400" dirty="0"/>
          </a:p>
        </p:txBody>
      </p:sp>
      <p:sp>
        <p:nvSpPr>
          <p:cNvPr id="5" name="Right Arrow 4"/>
          <p:cNvSpPr/>
          <p:nvPr/>
        </p:nvSpPr>
        <p:spPr>
          <a:xfrm>
            <a:off x="4876800" y="1295400"/>
            <a:ext cx="2271548"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818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520940" cy="548640"/>
          </a:xfrm>
        </p:spPr>
        <p:style>
          <a:lnRef idx="1">
            <a:schemeClr val="accent3"/>
          </a:lnRef>
          <a:fillRef idx="2">
            <a:schemeClr val="accent3"/>
          </a:fillRef>
          <a:effectRef idx="1">
            <a:schemeClr val="accent3"/>
          </a:effectRef>
          <a:fontRef idx="minor">
            <a:schemeClr val="dk1"/>
          </a:fontRef>
        </p:style>
        <p:txBody>
          <a:bodyPr/>
          <a:lstStyle/>
          <a:p>
            <a:pPr algn="ctr"/>
            <a:r>
              <a:rPr lang="en-US" sz="3600" dirty="0" smtClean="0"/>
              <a:t>Pearson account</a:t>
            </a:r>
            <a:endParaRPr lang="en-US" sz="3600" dirty="0"/>
          </a:p>
        </p:txBody>
      </p:sp>
      <p:sp>
        <p:nvSpPr>
          <p:cNvPr id="3" name="Content Placeholder 2"/>
          <p:cNvSpPr>
            <a:spLocks noGrp="1"/>
          </p:cNvSpPr>
          <p:nvPr>
            <p:ph idx="1"/>
          </p:nvPr>
        </p:nvSpPr>
        <p:spPr>
          <a:xfrm>
            <a:off x="228600" y="1676400"/>
            <a:ext cx="7520940" cy="1905000"/>
          </a:xfrm>
        </p:spPr>
        <p:txBody>
          <a:bodyPr>
            <a:normAutofit fontScale="70000" lnSpcReduction="20000"/>
          </a:bodyPr>
          <a:lstStyle/>
          <a:p>
            <a:r>
              <a:rPr lang="en-US" sz="5400" dirty="0" smtClean="0"/>
              <a:t>Use </a:t>
            </a:r>
            <a:r>
              <a:rPr lang="en-US" sz="5400" dirty="0" smtClean="0">
                <a:solidFill>
                  <a:srgbClr val="FF0000"/>
                </a:solidFill>
              </a:rPr>
              <a:t>GOOGLE CHROME </a:t>
            </a:r>
            <a:r>
              <a:rPr lang="en-US" sz="5400" dirty="0" smtClean="0"/>
              <a:t>to </a:t>
            </a:r>
            <a:r>
              <a:rPr lang="en-US" sz="5400" dirty="0"/>
              <a:t>o</a:t>
            </a:r>
            <a:r>
              <a:rPr lang="en-US" sz="5400" dirty="0" smtClean="0"/>
              <a:t>pen the main page:</a:t>
            </a:r>
          </a:p>
          <a:p>
            <a:r>
              <a:rPr lang="en-US" sz="5400" dirty="0">
                <a:hlinkClick r:id="rId2"/>
              </a:rPr>
              <a:t>https://www.successnetplus.com</a:t>
            </a:r>
            <a:r>
              <a:rPr lang="en-US" sz="5400" dirty="0" smtClean="0">
                <a:hlinkClick r:id="rId2"/>
              </a:rPr>
              <a:t>/</a:t>
            </a:r>
            <a:r>
              <a:rPr lang="en-US" sz="5400" dirty="0" smtClean="0"/>
              <a:t>  </a:t>
            </a:r>
            <a:endParaRPr lang="en-US" sz="5400" dirty="0"/>
          </a:p>
        </p:txBody>
      </p:sp>
      <p:pic>
        <p:nvPicPr>
          <p:cNvPr id="1028" name="Picture 4" descr="http://nancyspoint.com/wp-content/uploads/2012/09/lessonplanpic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84338">
            <a:off x="251309" y="4770561"/>
            <a:ext cx="2363299" cy="178584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hlinkClick r:id="rId4" action="ppaction://hlinkfile"/>
          </p:cNvPr>
          <p:cNvSpPr txBox="1">
            <a:spLocks/>
          </p:cNvSpPr>
          <p:nvPr/>
        </p:nvSpPr>
        <p:spPr>
          <a:xfrm>
            <a:off x="838200" y="3581400"/>
            <a:ext cx="7520940" cy="82633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endParaRPr lang="en-US" sz="5400" u="sng"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4407732"/>
            <a:ext cx="4472940" cy="1752600"/>
          </a:xfrm>
          <a:prstGeom prst="rect">
            <a:avLst/>
          </a:prstGeom>
        </p:spPr>
      </p:pic>
      <p:sp>
        <p:nvSpPr>
          <p:cNvPr id="7" name="Title 1"/>
          <p:cNvSpPr txBox="1">
            <a:spLocks/>
          </p:cNvSpPr>
          <p:nvPr/>
        </p:nvSpPr>
        <p:spPr>
          <a:xfrm>
            <a:off x="762000" y="762000"/>
            <a:ext cx="3962400" cy="6096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smtClean="0"/>
              <a:t>English subject</a:t>
            </a:r>
            <a:endParaRPr lang="en-US" sz="3600" dirty="0"/>
          </a:p>
        </p:txBody>
      </p:sp>
      <p:sp>
        <p:nvSpPr>
          <p:cNvPr id="9" name="Content Placeholder 2"/>
          <p:cNvSpPr txBox="1">
            <a:spLocks/>
          </p:cNvSpPr>
          <p:nvPr/>
        </p:nvSpPr>
        <p:spPr>
          <a:xfrm>
            <a:off x="5181599" y="740979"/>
            <a:ext cx="3993931" cy="783021"/>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4000" smtClean="0">
                <a:solidFill>
                  <a:srgbClr val="00B050"/>
                </a:solidFill>
              </a:rPr>
              <a:t>Grade 7,8,9</a:t>
            </a:r>
            <a:endParaRPr lang="en-US" sz="4000" dirty="0"/>
          </a:p>
        </p:txBody>
      </p:sp>
    </p:spTree>
    <p:extLst>
      <p:ext uri="{BB962C8B-B14F-4D97-AF65-F5344CB8AC3E}">
        <p14:creationId xmlns:p14="http://schemas.microsoft.com/office/powerpoint/2010/main" val="8077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162800" y="5105400"/>
            <a:ext cx="1828800" cy="1752600"/>
          </a:xfrm>
          <a:prstGeom prst="rect">
            <a:avLst/>
          </a:prstGeom>
        </p:spPr>
      </p:pic>
      <p:pic>
        <p:nvPicPr>
          <p:cNvPr id="9" name="Picture 8"/>
          <p:cNvPicPr/>
          <p:nvPr/>
        </p:nvPicPr>
        <p:blipFill>
          <a:blip r:embed="rId3"/>
          <a:stretch>
            <a:fillRect/>
          </a:stretch>
        </p:blipFill>
        <p:spPr>
          <a:xfrm>
            <a:off x="-21022" y="1223536"/>
            <a:ext cx="6345621" cy="5634464"/>
          </a:xfrm>
          <a:prstGeom prst="rect">
            <a:avLst/>
          </a:prstGeom>
        </p:spPr>
      </p:pic>
      <p:sp>
        <p:nvSpPr>
          <p:cNvPr id="2" name="Title 1"/>
          <p:cNvSpPr>
            <a:spLocks noGrp="1"/>
          </p:cNvSpPr>
          <p:nvPr>
            <p:ph type="title"/>
          </p:nvPr>
        </p:nvSpPr>
        <p:spPr>
          <a:xfrm>
            <a:off x="822960" y="365760"/>
            <a:ext cx="4968240" cy="548640"/>
          </a:xfrm>
        </p:spPr>
        <p:txBody>
          <a:bodyPr/>
          <a:lstStyle/>
          <a:p>
            <a:pPr algn="ctr"/>
            <a:r>
              <a:rPr lang="en-US" sz="3600" dirty="0" smtClean="0"/>
              <a:t>Chose log in </a:t>
            </a:r>
            <a:endParaRPr lang="en-US" sz="3600" dirty="0"/>
          </a:p>
        </p:txBody>
      </p:sp>
      <p:sp>
        <p:nvSpPr>
          <p:cNvPr id="3" name="Down Arrow 2"/>
          <p:cNvSpPr/>
          <p:nvPr/>
        </p:nvSpPr>
        <p:spPr>
          <a:xfrm rot="3379378">
            <a:off x="5741354" y="2287058"/>
            <a:ext cx="862281" cy="180546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624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7162800" y="5105400"/>
            <a:ext cx="1828800" cy="17526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0" y="609600"/>
            <a:ext cx="21336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t>Insert your username and password</a:t>
            </a:r>
            <a:endParaRPr lang="en-US" sz="3200" dirty="0"/>
          </a:p>
        </p:txBody>
      </p:sp>
      <p:sp>
        <p:nvSpPr>
          <p:cNvPr id="8" name="Left Arrow 7"/>
          <p:cNvSpPr/>
          <p:nvPr/>
        </p:nvSpPr>
        <p:spPr>
          <a:xfrm>
            <a:off x="6019800" y="2895600"/>
            <a:ext cx="1752600" cy="5334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741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46131" y="3429000"/>
            <a:ext cx="35052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Messages from the teacher about the weekly plan and the homework.</a:t>
            </a:r>
            <a:endParaRPr lang="en-US" sz="2800" dirty="0"/>
          </a:p>
        </p:txBody>
      </p:sp>
      <p:sp>
        <p:nvSpPr>
          <p:cNvPr id="7" name="Up Arrow 6"/>
          <p:cNvSpPr/>
          <p:nvPr/>
        </p:nvSpPr>
        <p:spPr>
          <a:xfrm rot="1857822">
            <a:off x="4870172" y="1196258"/>
            <a:ext cx="1098331" cy="215078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28070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21"/>
            <a:ext cx="9144000" cy="687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362200" y="3418489"/>
            <a:ext cx="36576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Click at the small arrow to see the messages from the teacher, then choose the message that you want to know and double click at it.</a:t>
            </a:r>
            <a:endParaRPr lang="en-US" sz="2400" dirty="0"/>
          </a:p>
        </p:txBody>
      </p:sp>
      <p:sp>
        <p:nvSpPr>
          <p:cNvPr id="16" name="Up Arrow 15"/>
          <p:cNvSpPr/>
          <p:nvPr/>
        </p:nvSpPr>
        <p:spPr>
          <a:xfrm rot="1857822">
            <a:off x="4721012" y="1893437"/>
            <a:ext cx="314389" cy="1554973"/>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11360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8" y="-5255"/>
            <a:ext cx="9120352" cy="686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343400" y="3733800"/>
            <a:ext cx="2705100"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From the mail, you can receive and send mails to your teacher. You can find in the inbox the weekly plan and the homework.</a:t>
            </a:r>
            <a:endParaRPr lang="en-US" sz="2400" dirty="0"/>
          </a:p>
        </p:txBody>
      </p:sp>
    </p:spTree>
    <p:extLst>
      <p:ext uri="{BB962C8B-B14F-4D97-AF65-F5344CB8AC3E}">
        <p14:creationId xmlns:p14="http://schemas.microsoft.com/office/powerpoint/2010/main" val="878328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886200" y="1143000"/>
            <a:ext cx="1676400" cy="6096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2743200" y="3505200"/>
            <a:ext cx="29718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In this part , you will find the announcements from the teacher.</a:t>
            </a:r>
            <a:endParaRPr lang="en-US" sz="2800" dirty="0"/>
          </a:p>
        </p:txBody>
      </p:sp>
      <p:sp>
        <p:nvSpPr>
          <p:cNvPr id="5" name="Right Arrow 4"/>
          <p:cNvSpPr/>
          <p:nvPr/>
        </p:nvSpPr>
        <p:spPr>
          <a:xfrm>
            <a:off x="5029200" y="5943600"/>
            <a:ext cx="1524000" cy="762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1371600" y="5715000"/>
            <a:ext cx="29718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You can also find the announcement here.</a:t>
            </a:r>
            <a:endParaRPr lang="en-US" sz="2400" dirty="0"/>
          </a:p>
        </p:txBody>
      </p:sp>
    </p:spTree>
    <p:extLst>
      <p:ext uri="{BB962C8B-B14F-4D97-AF65-F5344CB8AC3E}">
        <p14:creationId xmlns:p14="http://schemas.microsoft.com/office/powerpoint/2010/main" val="2517572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766</TotalTime>
  <Words>479</Words>
  <Application>Microsoft Office PowerPoint</Application>
  <PresentationFormat>On-screen Show (4:3)</PresentationFormat>
  <Paragraphs>44</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Angles</vt:lpstr>
      <vt:lpstr>Using Pearson online accounts tutorial </vt:lpstr>
      <vt:lpstr>objectives</vt:lpstr>
      <vt:lpstr>Pearson account</vt:lpstr>
      <vt:lpstr>Chose log 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dc:creator>
  <cp:lastModifiedBy>toshiba</cp:lastModifiedBy>
  <cp:revision>64</cp:revision>
  <dcterms:created xsi:type="dcterms:W3CDTF">2013-06-22T12:45:07Z</dcterms:created>
  <dcterms:modified xsi:type="dcterms:W3CDTF">2014-09-18T05:00:14Z</dcterms:modified>
</cp:coreProperties>
</file>