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6" r:id="rId3"/>
    <p:sldId id="282" r:id="rId4"/>
    <p:sldId id="259" r:id="rId5"/>
    <p:sldId id="284" r:id="rId6"/>
    <p:sldId id="260" r:id="rId7"/>
    <p:sldId id="285" r:id="rId8"/>
    <p:sldId id="273" r:id="rId9"/>
    <p:sldId id="267" r:id="rId10"/>
    <p:sldId id="270" r:id="rId11"/>
    <p:sldId id="283" r:id="rId12"/>
    <p:sldId id="268" r:id="rId13"/>
    <p:sldId id="258" r:id="rId14"/>
    <p:sldId id="286" r:id="rId15"/>
    <p:sldId id="274" r:id="rId16"/>
    <p:sldId id="269" r:id="rId17"/>
    <p:sldId id="275" r:id="rId18"/>
    <p:sldId id="261" r:id="rId19"/>
    <p:sldId id="287" r:id="rId20"/>
    <p:sldId id="276" r:id="rId21"/>
    <p:sldId id="262" r:id="rId22"/>
    <p:sldId id="288" r:id="rId23"/>
    <p:sldId id="277" r:id="rId24"/>
    <p:sldId id="263" r:id="rId25"/>
    <p:sldId id="289" r:id="rId26"/>
    <p:sldId id="278" r:id="rId27"/>
    <p:sldId id="257" r:id="rId28"/>
    <p:sldId id="271" r:id="rId29"/>
    <p:sldId id="281" r:id="rId30"/>
    <p:sldId id="264" r:id="rId31"/>
    <p:sldId id="290" r:id="rId32"/>
    <p:sldId id="279" r:id="rId33"/>
    <p:sldId id="265" r:id="rId34"/>
    <p:sldId id="291" r:id="rId35"/>
    <p:sldId id="280" r:id="rId36"/>
    <p:sldId id="27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3239FAC-6B36-4FCF-9111-FB3C0C376F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E1B702-535D-405C-B139-F7C23720CB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A063B-2EE8-44B9-BCF9-96D87B079C1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97A82C-DFB9-49FC-8D92-47902707E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Solafa Jan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256830-2B4E-4BE2-94D4-AC1425C13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58E15-B619-45A4-BC90-1BEFE409F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1870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D7DAD-F419-429D-B109-358650FDDEB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Solafa Jan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8E6B-6FE9-4B52-800B-2C2287214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3114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7F54-B39F-4C6B-A630-686F4F3486DF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C3A3-FA7A-44F6-8F5C-FDDC69F83673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2D2-9350-4CD2-B4C1-8402021347FE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89EE-63C4-4C5E-ACB2-E69F9038A2A6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C5EF-CB31-43A8-84D5-41AA7AA8420E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A3D7-78D9-4F82-BC42-91648D27468B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4253-7766-4822-A836-FACD24FDE212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44C-902E-4F19-BF0A-62B1FBB05ADA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0648-14BE-43F9-9124-251ED0BC1642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6C47-BAD9-484D-A327-A8B2003EE9C5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A36-6AB9-4CFB-85F7-7A7EB4BE1490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14F-72BE-446C-8F13-DF3274B00062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B8C-2EB1-4D05-870A-621C0D2D3EBF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3AA5-EFED-4183-8D19-60798320A72F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3AB6-60CA-4B30-8AE1-F4E2925CA920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E247-F155-4439-B470-D2740DF3CE73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54A5-8124-495C-A25E-4EAE83062683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82F7C-5A79-49B7-A619-69336115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019" y="134152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/>
              <a:t>Inspection Report 2017-2018 Reflection and Next Steps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CD6C4E-E886-41DF-8A24-3922F655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284" y="5979696"/>
            <a:ext cx="7814927" cy="521238"/>
          </a:xfrm>
        </p:spPr>
        <p:txBody>
          <a:bodyPr/>
          <a:lstStyle/>
          <a:p>
            <a:r>
              <a:rPr lang="en-US" sz="1600" dirty="0"/>
              <a:t>Solafa </a:t>
            </a:r>
            <a:r>
              <a:rPr lang="en-US" sz="1600" dirty="0" err="1"/>
              <a:t>Qandil</a:t>
            </a:r>
            <a:r>
              <a:rPr lang="en-US" sz="1600" dirty="0"/>
              <a:t> Jan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6C2D8D-9536-4415-B0E9-5E6F3681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26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E0825F7-F615-466A-A66B-2E4279B9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and Monitoring Progress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5C7A2A8-1394-4EFE-BD60-A8C00018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Modelling Definition. (Search, Share and respect, Discuss, Reflect and determine next steps(write them down)</a:t>
            </a:r>
          </a:p>
          <a:p>
            <a:r>
              <a:rPr lang="en-US" dirty="0"/>
              <a:t>How to model effective lesson?</a:t>
            </a:r>
          </a:p>
          <a:p>
            <a:endParaRPr lang="en-US" dirty="0"/>
          </a:p>
          <a:p>
            <a:r>
              <a:rPr lang="en-US" dirty="0"/>
              <a:t>How to monitor progress?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B0687CD-17D5-4B89-85FF-DF0FEB73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9195E29-93A4-406A-ABE9-1A406C6F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31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1E572-823F-4C34-9149-53CA0EA2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7337"/>
            <a:ext cx="8911687" cy="1280890"/>
          </a:xfrm>
        </p:spPr>
        <p:txBody>
          <a:bodyPr/>
          <a:lstStyle/>
          <a:p>
            <a:r>
              <a:rPr lang="en-US" dirty="0"/>
              <a:t>Assessment for Learning </a:t>
            </a:r>
            <a:r>
              <a:rPr lang="en-US" dirty="0" err="1"/>
              <a:t>AfL</a:t>
            </a:r>
            <a:r>
              <a:rPr lang="en-US" dirty="0"/>
              <a:t> Continuum</a:t>
            </a:r>
          </a:p>
        </p:txBody>
      </p:sp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B1D24FFE-BAE3-4F60-8143-1A4B39B93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152907"/>
            <a:ext cx="7551419" cy="534802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D2E94B-0ED2-4784-8F8B-86670F9B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DF7325-9DB7-4C33-B442-F3B3A9A3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54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2FE92AF-D313-4A78-9EF8-57501B43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B39F7E4-77F4-4A51-88DC-CB840EC7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7185E4A-5804-4686-9F38-88645032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65" y="787782"/>
            <a:ext cx="9559088" cy="51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82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EE5B7-6E18-40F7-8FAB-4FE17E06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1: Students Achievement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7455965-98D4-4384-B081-88BA4857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78" y="2023934"/>
            <a:ext cx="7889043" cy="330003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8D617-3081-4500-90D2-EFB88160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5D36A-9C6B-40F4-9AE3-D2732E5C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75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CA86D-AF6A-4F93-8F5F-7D52864C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المعيار الأول:جودة التحصيل الطلابي (إنجازات الطلبة)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9CB991-504E-4485-951E-A3AFBA88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3A4EA-632B-4FB5-8D32-23CA5E1C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AF092BB-FD40-46D3-8F56-27F75D0A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26" y="2267953"/>
            <a:ext cx="7718258" cy="35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48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C7BA2-0E6E-4BDA-BF8F-E05505A9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24" y="1768640"/>
            <a:ext cx="8899774" cy="4626144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How to raise the achievement in Arabic and Social Studies  especially in high phase?</a:t>
            </a:r>
            <a:br>
              <a:rPr lang="en-US" sz="4400" dirty="0"/>
            </a:br>
            <a:r>
              <a:rPr lang="ar-AE" sz="4400" dirty="0"/>
              <a:t>كيف سيتم رفع التحصيل الطلابي في اللغة العربية والمواد الاجتماعية للصفوف العليا؟</a:t>
            </a:r>
            <a:endParaRPr lang="en-US"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3A1988-94CE-4E0F-B57D-EC7223AC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AB0DF6-70A5-4FBB-964B-10566772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58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5F6CBC5-FF64-4325-A0D0-9C48FEC4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 in Arabic and Social Studies  especially in high phase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838C04-01E9-43BA-8FCC-62E12986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Sharing good practices.</a:t>
            </a:r>
          </a:p>
          <a:p>
            <a:r>
              <a:rPr lang="en-US" sz="2800" dirty="0"/>
              <a:t>Pairing Teachers.</a:t>
            </a:r>
          </a:p>
          <a:p>
            <a:r>
              <a:rPr lang="en-US" sz="2800" dirty="0"/>
              <a:t>Formative Assessment, Assessment for Learning Continuum.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7966026-5D5E-40E4-90FB-290836FE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FD86CD-17C2-41A4-BFAD-587F5D49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05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8EB251-B92B-4CE5-A9C4-54F60C7D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425" y="1743046"/>
            <a:ext cx="8911687" cy="276277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How to have further development for  students’ use of ICT to promote independent enquiry?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264C11-5808-4F06-BBDF-FC373F74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ED33D2-B04F-41D8-896E-1F0D574A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872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22670-A5F8-48BB-8D71-64E74078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2: Students Personal Development</a:t>
            </a: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8A73A81E-3F77-4C6F-8F83-9AB587E3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35" y="1905000"/>
            <a:ext cx="8911686" cy="1920970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FBB21C5-9741-4AB8-9ADF-3D1F9317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35" y="3825970"/>
            <a:ext cx="8911686" cy="278819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E2A30A97-0E1C-4CF2-A52B-1D2EC12E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99A55474-18FA-4F02-879B-B6C60B56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429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781EF-4A23-4F9B-9D47-65A7D849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المعيار الثاني: التطور الشخصي والاجتماعي ومهارات الابتكار للطلاب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386F82-3D91-4771-994D-87D46666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02F973-B6C5-4B74-B29A-7D03491C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FB5730-73BE-4F1D-B526-9C2B4DC9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60" y="1974865"/>
            <a:ext cx="8397239" cy="45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2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F1DE6-4520-463F-8634-56C90E27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Band A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xmlns="" id="{3664E84F-DE63-4533-8E80-C12D434DE5D1}"/>
              </a:ext>
            </a:extLst>
          </p:cNvPr>
          <p:cNvSpPr/>
          <p:nvPr/>
        </p:nvSpPr>
        <p:spPr>
          <a:xfrm>
            <a:off x="3398921" y="1822785"/>
            <a:ext cx="5630779" cy="3940342"/>
          </a:xfrm>
          <a:prstGeom prst="star10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Good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617026-CCC5-4815-BBE1-50083CCD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7C064-F1F7-4E0C-9FBC-0BF9B9E4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667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4546F-5171-4392-83AA-2FDEAC6A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2803357"/>
            <a:ext cx="8899774" cy="1266087"/>
          </a:xfrm>
        </p:spPr>
        <p:txBody>
          <a:bodyPr/>
          <a:lstStyle/>
          <a:p>
            <a:pPr algn="ctr"/>
            <a:r>
              <a:rPr lang="en-US" dirty="0"/>
              <a:t>Reflection and Next 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FAF1F2-8AA6-465C-A468-D38E136A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35EFDC-54FF-4D3D-A37B-5336DB45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70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986EB-5E12-4686-8FDC-1D8464E9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3: Teaching and Assessment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DB73B1D-20D9-4D40-8716-04FD2B89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80" y="2103120"/>
            <a:ext cx="9418320" cy="381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4E583-71A3-44B1-BA27-048029F4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4C41C4-CF9E-462F-BF49-9EA08CD3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06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A2161-DC76-47CC-A57C-90E0C749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المعيار الثالث: جودة عمليات التعليم والتقييم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426BE2-BB43-45F6-B5E5-E5C8A717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FC4650-A357-4357-BBE3-ACB618E0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77748B0-557C-400C-8CC2-B8499E74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48" y="2013483"/>
            <a:ext cx="7619999" cy="30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17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78BA4E-6031-4876-A256-B8BD39C1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89C9AF-150B-480B-921A-CB4BF3CE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DC0C30A-284D-4F57-A33F-D5918B1C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2803357"/>
            <a:ext cx="8899774" cy="1266087"/>
          </a:xfrm>
        </p:spPr>
        <p:txBody>
          <a:bodyPr/>
          <a:lstStyle/>
          <a:p>
            <a:pPr algn="ctr"/>
            <a:r>
              <a:rPr lang="en-US" dirty="0"/>
              <a:t>Reflection and Next Steps</a:t>
            </a:r>
          </a:p>
        </p:txBody>
      </p:sp>
    </p:spTree>
    <p:extLst>
      <p:ext uri="{BB962C8B-B14F-4D97-AF65-F5344CB8AC3E}">
        <p14:creationId xmlns:p14="http://schemas.microsoft.com/office/powerpoint/2010/main" xmlns="" val="111851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DC835-2B57-4AF4-9DD2-9DA3B18D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4: Curriculum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E8A77D5-B71A-4F59-B94A-5C81A1D90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1775459"/>
            <a:ext cx="8641079" cy="336804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057F2-6888-4B7F-B0D3-0D9FA2AE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5604E1-7858-4617-904F-14304B3B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80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87B26-C55D-459E-BA6C-EDA14B17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المعيار الرابع: جودة المنهاج التعليمي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B8DEF-DAF7-4FC1-965C-EE4BB000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E8C167-9542-4245-A7FF-BC2C2BC9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EAC69C4-8986-4005-B3DC-CA2BC825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79" y="1825038"/>
            <a:ext cx="7778832" cy="32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612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274696-3AB3-44E4-A998-540C446D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177849-D831-4A54-8C7D-004FE1F2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EB89CF8-6EF9-463F-8639-53F9C542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2803357"/>
            <a:ext cx="8899774" cy="1266087"/>
          </a:xfrm>
        </p:spPr>
        <p:txBody>
          <a:bodyPr/>
          <a:lstStyle/>
          <a:p>
            <a:pPr algn="ctr"/>
            <a:r>
              <a:rPr lang="en-US" dirty="0"/>
              <a:t>Reflection and Next Steps</a:t>
            </a:r>
          </a:p>
        </p:txBody>
      </p:sp>
    </p:spTree>
    <p:extLst>
      <p:ext uri="{BB962C8B-B14F-4D97-AF65-F5344CB8AC3E}">
        <p14:creationId xmlns:p14="http://schemas.microsoft.com/office/powerpoint/2010/main" xmlns="" val="220709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D8190-8E98-4D38-90A1-D9F5DE3A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530" y="148863"/>
            <a:ext cx="8911687" cy="645221"/>
          </a:xfrm>
        </p:spPr>
        <p:txBody>
          <a:bodyPr/>
          <a:lstStyle/>
          <a:p>
            <a:r>
              <a:rPr lang="en-US" dirty="0"/>
              <a:t>Clubs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D08997-88A2-452D-8AEF-8689E7D4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054" y="794084"/>
            <a:ext cx="8915400" cy="602304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Arts and Craft </a:t>
            </a:r>
          </a:p>
          <a:p>
            <a:pPr fontAlgn="base"/>
            <a:r>
              <a:rPr lang="en-US" dirty="0"/>
              <a:t>Creative Writing</a:t>
            </a:r>
          </a:p>
          <a:p>
            <a:pPr fontAlgn="base"/>
            <a:r>
              <a:rPr lang="en-US" dirty="0"/>
              <a:t>Cooking</a:t>
            </a:r>
          </a:p>
          <a:p>
            <a:pPr fontAlgn="base"/>
            <a:r>
              <a:rPr lang="en-US" dirty="0"/>
              <a:t>Debating</a:t>
            </a:r>
          </a:p>
          <a:p>
            <a:pPr fontAlgn="base"/>
            <a:r>
              <a:rPr lang="en-US" dirty="0"/>
              <a:t>Drama</a:t>
            </a:r>
          </a:p>
          <a:p>
            <a:pPr fontAlgn="base"/>
            <a:r>
              <a:rPr lang="en-US" dirty="0"/>
              <a:t>Educational Trips</a:t>
            </a:r>
          </a:p>
          <a:p>
            <a:pPr fontAlgn="base"/>
            <a:r>
              <a:rPr lang="en-US" dirty="0"/>
              <a:t>Elocution / Public Speaking • Gymnastics</a:t>
            </a:r>
          </a:p>
          <a:p>
            <a:pPr fontAlgn="base"/>
            <a:r>
              <a:rPr lang="en-US" dirty="0"/>
              <a:t>Leadership Camps</a:t>
            </a:r>
          </a:p>
          <a:p>
            <a:pPr fontAlgn="base"/>
            <a:r>
              <a:rPr lang="en-US" dirty="0"/>
              <a:t>Mural Painting</a:t>
            </a:r>
          </a:p>
          <a:p>
            <a:pPr fontAlgn="base"/>
            <a:r>
              <a:rPr lang="en-US" dirty="0"/>
              <a:t>Music</a:t>
            </a:r>
          </a:p>
          <a:p>
            <a:pPr fontAlgn="base"/>
            <a:r>
              <a:rPr lang="en-US" dirty="0"/>
              <a:t>Needlework</a:t>
            </a:r>
          </a:p>
          <a:p>
            <a:pPr fontAlgn="base"/>
            <a:r>
              <a:rPr lang="en-US" dirty="0"/>
              <a:t>Physical Education</a:t>
            </a:r>
          </a:p>
          <a:p>
            <a:pPr fontAlgn="base"/>
            <a:r>
              <a:rPr lang="en-US" dirty="0"/>
              <a:t>Projects </a:t>
            </a:r>
          </a:p>
          <a:p>
            <a:pPr fontAlgn="base"/>
            <a:r>
              <a:rPr lang="en-US" dirty="0"/>
              <a:t>Reading </a:t>
            </a:r>
          </a:p>
          <a:p>
            <a:pPr fontAlgn="base"/>
            <a:r>
              <a:rPr lang="en-US" dirty="0"/>
              <a:t>Team Sports</a:t>
            </a:r>
          </a:p>
          <a:p>
            <a:pPr fontAlgn="base"/>
            <a:r>
              <a:rPr lang="en-US" dirty="0"/>
              <a:t>Trekking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5B3EEE-A63B-4D0A-B3B5-AD92052C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B21537-5AD5-4F81-AC27-36315D38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89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D6568-B6AC-4C66-987E-6D0ADD97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Suggestions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E46251-6002-481D-91A9-8E1CBEC5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Solafa </a:t>
            </a:r>
            <a:r>
              <a:rPr lang="en-US" dirty="0" err="1"/>
              <a:t>Qandil</a:t>
            </a:r>
            <a:r>
              <a:rPr lang="en-US" dirty="0"/>
              <a:t> Jan 2017-2018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D56365-F84E-4110-97BA-EBA30FFB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0F9D276-ACC2-48D0-ABF8-926F66597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40704"/>
            <a:ext cx="7086176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E6C40F-C85B-4CB6-8029-B88E6F82D76C}"/>
              </a:ext>
            </a:extLst>
          </p:cNvPr>
          <p:cNvSpPr/>
          <p:nvPr/>
        </p:nvSpPr>
        <p:spPr>
          <a:xfrm>
            <a:off x="2461054" y="1403357"/>
            <a:ext cx="294502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 </a:t>
            </a:r>
            <a:r>
              <a:rPr lang="en-US" dirty="0"/>
              <a:t>Basketball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  Football</a:t>
            </a:r>
            <a:br>
              <a:rPr lang="en-US" sz="1600" dirty="0"/>
            </a:br>
            <a:r>
              <a:rPr lang="en-US" sz="1600" dirty="0"/>
              <a:t>  Rugby</a:t>
            </a:r>
            <a:br>
              <a:rPr lang="en-US" sz="1600" dirty="0"/>
            </a:br>
            <a:r>
              <a:rPr lang="en-US" sz="1600" dirty="0"/>
              <a:t>  Badminton</a:t>
            </a:r>
            <a:br>
              <a:rPr lang="en-US" sz="1600" dirty="0"/>
            </a:br>
            <a:r>
              <a:rPr lang="en-US" sz="1600" dirty="0"/>
              <a:t>  Tennis</a:t>
            </a:r>
            <a:br>
              <a:rPr lang="en-US" sz="1600" dirty="0"/>
            </a:br>
            <a:r>
              <a:rPr lang="en-US" sz="1600" dirty="0"/>
              <a:t>  Netball</a:t>
            </a:r>
            <a:br>
              <a:rPr lang="en-US" sz="1600" dirty="0"/>
            </a:br>
            <a:r>
              <a:rPr lang="en-US" sz="1600" dirty="0"/>
              <a:t>  Swimming</a:t>
            </a:r>
            <a:br>
              <a:rPr lang="en-US" sz="1600" dirty="0"/>
            </a:br>
            <a:r>
              <a:rPr lang="en-US" sz="1600" dirty="0"/>
              <a:t>  Hockey</a:t>
            </a:r>
            <a:br>
              <a:rPr lang="en-US" sz="1600" dirty="0"/>
            </a:br>
            <a:r>
              <a:rPr lang="en-US" sz="1600" dirty="0"/>
              <a:t>  Cricket</a:t>
            </a:r>
            <a:br>
              <a:rPr lang="en-US" sz="1600" dirty="0"/>
            </a:br>
            <a:r>
              <a:rPr lang="en-US" sz="1600" dirty="0"/>
              <a:t>  Volleyball</a:t>
            </a:r>
            <a:br>
              <a:rPr lang="en-US" sz="1600" dirty="0"/>
            </a:br>
            <a:r>
              <a:rPr lang="en-US" sz="1600" dirty="0"/>
              <a:t>  Fitness/Yoga/Zumba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9BE2E7-BBB8-4837-8677-B313F52AAF21}"/>
              </a:ext>
            </a:extLst>
          </p:cNvPr>
          <p:cNvSpPr/>
          <p:nvPr/>
        </p:nvSpPr>
        <p:spPr>
          <a:xfrm>
            <a:off x="2388971" y="4349335"/>
            <a:ext cx="28951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Choirs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</a:t>
            </a:r>
            <a:r>
              <a:rPr lang="en-US" sz="1600" dirty="0"/>
              <a:t>Shakespeare in the Piazza</a:t>
            </a:r>
            <a:br>
              <a:rPr lang="en-US" sz="1600" dirty="0"/>
            </a:br>
            <a:r>
              <a:rPr lang="en-US" sz="1600" dirty="0"/>
              <a:t>  Sketch Club</a:t>
            </a:r>
            <a:br>
              <a:rPr lang="en-US" sz="1600" dirty="0"/>
            </a:br>
            <a:r>
              <a:rPr lang="en-US" sz="1600" dirty="0"/>
              <a:t>  Comic Creators </a:t>
            </a:r>
            <a:br>
              <a:rPr lang="en-US" sz="1600" dirty="0"/>
            </a:br>
            <a:r>
              <a:rPr lang="en-US" sz="1600" dirty="0"/>
              <a:t>  Guitar Sing-along</a:t>
            </a:r>
            <a:br>
              <a:rPr lang="en-US" sz="1600" dirty="0"/>
            </a:br>
            <a:r>
              <a:rPr lang="en-US" sz="1600" dirty="0"/>
              <a:t>  Young Musicians Club</a:t>
            </a:r>
            <a:br>
              <a:rPr lang="en-US" sz="1600" dirty="0"/>
            </a:br>
            <a:r>
              <a:rPr lang="en-US" sz="1600" dirty="0"/>
              <a:t>  Junior Drama Club</a:t>
            </a:r>
            <a:br>
              <a:rPr lang="en-US" sz="1600" dirty="0"/>
            </a:br>
            <a:r>
              <a:rPr lang="en-US" sz="1600" dirty="0"/>
              <a:t>  Orchestra</a:t>
            </a:r>
            <a:br>
              <a:rPr lang="en-US" sz="1600" dirty="0"/>
            </a:br>
            <a:r>
              <a:rPr lang="en-US" sz="1600" dirty="0"/>
              <a:t>  Jazz Band</a:t>
            </a:r>
            <a:br>
              <a:rPr lang="en-US" sz="1600" dirty="0"/>
            </a:br>
            <a:r>
              <a:rPr lang="en-US" sz="1600" dirty="0"/>
              <a:t> 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59EA082-F34B-46F2-BBA1-172765135411}"/>
              </a:ext>
            </a:extLst>
          </p:cNvPr>
          <p:cNvSpPr/>
          <p:nvPr/>
        </p:nvSpPr>
        <p:spPr>
          <a:xfrm>
            <a:off x="6711779" y="1537419"/>
            <a:ext cx="385942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 </a:t>
            </a:r>
            <a:r>
              <a:rPr lang="en-US" dirty="0"/>
              <a:t>Arabic Calligraphy </a:t>
            </a:r>
            <a:br>
              <a:rPr lang="en-US" dirty="0"/>
            </a:br>
            <a:r>
              <a:rPr lang="en-US" dirty="0"/>
              <a:t>  Indigenous Art</a:t>
            </a:r>
            <a:br>
              <a:rPr lang="en-US" dirty="0"/>
            </a:br>
            <a:r>
              <a:rPr lang="en-US" dirty="0"/>
              <a:t>  Cross-stitch</a:t>
            </a:r>
            <a:br>
              <a:rPr lang="en-US" dirty="0"/>
            </a:br>
            <a:r>
              <a:rPr lang="en-US" dirty="0"/>
              <a:t>  Language, Mother Tongue and Culture Clubs</a:t>
            </a:r>
            <a:br>
              <a:rPr lang="en-US" dirty="0"/>
            </a:br>
            <a:r>
              <a:rPr lang="en-US" dirty="0"/>
              <a:t>  French Club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 </a:t>
            </a: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F470AB-FCF9-439F-9C58-4831EF88D16A}"/>
              </a:ext>
            </a:extLst>
          </p:cNvPr>
          <p:cNvSpPr/>
          <p:nvPr/>
        </p:nvSpPr>
        <p:spPr>
          <a:xfrm>
            <a:off x="6907898" y="3854122"/>
            <a:ext cx="247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Chess 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Arts and Craft Club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Computer Club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Robotics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Freedom Writers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Educational/Strategic  Games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Yearbook Club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Homework Club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  Science/Math Club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865882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D6B6B-683A-412B-9C8F-D6B44B39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088" y="62812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make the extra-curricular activities effective and improve the attendance?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6DEB63-9E32-4DCF-A703-C78BBC7EA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Clubs and Extracurricular Planning</a:t>
            </a:r>
          </a:p>
          <a:p>
            <a:r>
              <a:rPr lang="en-US" dirty="0"/>
              <a:t>Year, Month and Week Plan(Detailed).</a:t>
            </a:r>
          </a:p>
          <a:p>
            <a:r>
              <a:rPr lang="en-US" dirty="0"/>
              <a:t>Commitment.</a:t>
            </a:r>
          </a:p>
          <a:p>
            <a:r>
              <a:rPr lang="en-US" dirty="0"/>
              <a:t>Excitement.</a:t>
            </a:r>
          </a:p>
          <a:p>
            <a:r>
              <a:rPr lang="en-US" dirty="0"/>
              <a:t>Advertising.</a:t>
            </a:r>
          </a:p>
          <a:p>
            <a:r>
              <a:rPr lang="en-US" dirty="0"/>
              <a:t>Follow up</a:t>
            </a:r>
          </a:p>
          <a:p>
            <a:r>
              <a:rPr lang="en-US" dirty="0"/>
              <a:t>Encourage.</a:t>
            </a:r>
          </a:p>
          <a:p>
            <a:r>
              <a:rPr lang="en-US" dirty="0"/>
              <a:t>Attendance, and follow the absent students.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FE711C-CD24-402E-8D71-79E0A274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F7A510-397E-4F22-8925-F5F956B9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31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37167-5E83-427A-9705-DED9E087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79" y="2117559"/>
            <a:ext cx="10229129" cy="2658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Writing the SDP</a:t>
            </a:r>
            <a:br>
              <a:rPr lang="en-US" sz="6000" dirty="0"/>
            </a:br>
            <a:r>
              <a:rPr lang="en-US" sz="6000" dirty="0"/>
              <a:t>(School Development Plan)</a:t>
            </a:r>
            <a:br>
              <a:rPr lang="en-US" sz="6000" dirty="0"/>
            </a:br>
            <a:r>
              <a:rPr lang="en-US" sz="6000" dirty="0"/>
              <a:t> </a:t>
            </a:r>
            <a:r>
              <a:rPr lang="en-US" sz="6000" b="1" u="sng" dirty="0">
                <a:solidFill>
                  <a:srgbClr val="C00000"/>
                </a:solidFill>
              </a:rPr>
              <a:t>Together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D6D9B1-EE6D-4AC2-B366-05F23DB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4C35EF-D729-4F93-BD37-32FECFF6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058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92CFD-4E71-4EF6-9D5D-5DD6BBBE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5: Protection, Care, Guidance and Support of Students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0C86345-9605-4FC7-8A2B-2EC323C44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1" y="2133346"/>
            <a:ext cx="9056466" cy="37645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8FE6B9-C9DD-4724-911C-7411EFFC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3F756-2399-44D0-9BD2-BE6E3DF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51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D78BC-46DF-4878-AEDC-99DC46F1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المعيار الخامس: جودة حماية الطلبة ورعايتهم وتقديم الإرشاد والدعم لهم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8C9B1A-D012-4D6F-B044-480702CA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F0224B-8845-4942-A3CB-E25D0F58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F3E227E-714B-48D7-8C0D-4546EEA5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559567"/>
            <a:ext cx="7619998" cy="34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797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6A28CE-A3AF-401E-8039-1F81EF05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80CC9D-3DE2-4224-9E4C-D7558614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86F9C9C-E3C2-4AA6-9A2F-0BE7EA7B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2803357"/>
            <a:ext cx="8899774" cy="1266087"/>
          </a:xfrm>
        </p:spPr>
        <p:txBody>
          <a:bodyPr/>
          <a:lstStyle/>
          <a:p>
            <a:pPr algn="ctr"/>
            <a:r>
              <a:rPr lang="en-US" dirty="0"/>
              <a:t>Reflection and Next Steps</a:t>
            </a:r>
          </a:p>
        </p:txBody>
      </p:sp>
    </p:spTree>
    <p:extLst>
      <p:ext uri="{BB962C8B-B14F-4D97-AF65-F5344CB8AC3E}">
        <p14:creationId xmlns:p14="http://schemas.microsoft.com/office/powerpoint/2010/main" xmlns="" val="3205916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1509E-6CD0-439D-9516-444FAC80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6: Leadership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2D50A5E-479F-42B5-B8D1-D60C9EBD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60" y="2087880"/>
            <a:ext cx="9486900" cy="38252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7CA06-3D56-404D-8F71-22E692FD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98A933-E327-4EF6-AEB4-0C117C8F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633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5F31C-7BC7-4D13-BDEC-C8A78E29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المعيار السادس: جودة قيادة المدرسة وإدارتها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AD956D-07AD-49FD-A27A-7A921F7D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857209-B586-4E09-875C-612C781E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CB6EE4A-1995-49F6-8E3C-3A2F3E20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32" y="2111030"/>
            <a:ext cx="7842167" cy="29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412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0C7842-F26E-4F92-8B1E-F400B836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7E0DEA-6A08-4F5C-A530-49DE45E2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0F8917-FCFB-426A-92F7-5651C7F3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2803357"/>
            <a:ext cx="8899774" cy="1266087"/>
          </a:xfrm>
        </p:spPr>
        <p:txBody>
          <a:bodyPr/>
          <a:lstStyle/>
          <a:p>
            <a:pPr algn="ctr"/>
            <a:r>
              <a:rPr lang="en-US" dirty="0"/>
              <a:t>Reflection and Next Steps</a:t>
            </a:r>
          </a:p>
        </p:txBody>
      </p:sp>
    </p:spTree>
    <p:extLst>
      <p:ext uri="{BB962C8B-B14F-4D97-AF65-F5344CB8AC3E}">
        <p14:creationId xmlns:p14="http://schemas.microsoft.com/office/powerpoint/2010/main" xmlns="" val="920040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EE5023-EA51-480D-BEED-D529527C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727" y="1249279"/>
            <a:ext cx="8915400" cy="3777622"/>
          </a:xfrm>
        </p:spPr>
        <p:txBody>
          <a:bodyPr/>
          <a:lstStyle/>
          <a:p>
            <a:endParaRPr lang="ar-AE" dirty="0"/>
          </a:p>
          <a:p>
            <a:pPr algn="ctr"/>
            <a:r>
              <a:rPr lang="en-US" sz="16600" dirty="0"/>
              <a:t>Thanks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E2DA54-D0A6-4B5D-917E-00CC06F3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32629E-9CB9-42F7-8295-24856580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371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3514332-1D0E-4D97-8385-0F850696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249680"/>
            <a:ext cx="9768840" cy="40995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8F5D33-4012-4A10-BF23-5D72081B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EB9287-4C6C-4DB6-92E8-91AF902C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59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DFCB6B4-F041-4981-A06F-080F38B7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E8E68C-6403-45C7-9A84-5ABEA60F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765C5224-8CBE-4BF6-95DD-EAA76636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51" y="1455822"/>
            <a:ext cx="8617169" cy="32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28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6536B7AA-3892-4A67-94EE-0858EF38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3793" y="47725"/>
            <a:ext cx="6784413" cy="67132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DCEC19-48C3-414A-ACAB-72D29D24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B6D2F-5EC3-4725-A9A4-EA5830B8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35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F7145C8-1880-4DF2-9287-1214D5CA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8929770-2DA5-415A-9011-43B9CAF2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82D8EB-4706-4042-8746-48B27959D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1" t="30981" r="1301" b="2474"/>
          <a:stretch/>
        </p:blipFill>
        <p:spPr>
          <a:xfrm>
            <a:off x="2400301" y="0"/>
            <a:ext cx="7062536" cy="67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09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EE301-5B95-45E6-A75D-F7C02FCD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Procedure and Ground Rules: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AB2C88-C5E1-43AA-BB0B-C9EC3FFE4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</a:t>
            </a:r>
          </a:p>
          <a:p>
            <a:r>
              <a:rPr lang="en-US" dirty="0"/>
              <a:t>Share and respect.</a:t>
            </a:r>
          </a:p>
          <a:p>
            <a:r>
              <a:rPr lang="en-US" dirty="0"/>
              <a:t> Discuss.</a:t>
            </a:r>
          </a:p>
          <a:p>
            <a:r>
              <a:rPr lang="en-US" dirty="0"/>
              <a:t> Reflect. </a:t>
            </a:r>
          </a:p>
          <a:p>
            <a:r>
              <a:rPr lang="en-US" dirty="0"/>
              <a:t>Determine next steps and write them down.</a:t>
            </a:r>
          </a:p>
          <a:p>
            <a:endParaRPr lang="en-US" dirty="0"/>
          </a:p>
          <a:p>
            <a:r>
              <a:rPr lang="en-US" b="1" dirty="0"/>
              <a:t>Papers will be collected by the end of daily training.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225C16-45DC-463A-BD9B-3262D8B2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C0F115-82CA-4091-882E-FDA12E24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67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28AB3E-C70F-4BC2-9458-089964C1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Solafa Qandil Jan 2017-2018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2BD60D6-4993-437F-858F-F72BF55D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0C6EF55-0A22-42B3-9188-E0DD863F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53" y="787782"/>
            <a:ext cx="9975343" cy="563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73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</TotalTime>
  <Words>466</Words>
  <Application>Microsoft Office PowerPoint</Application>
  <PresentationFormat>Custom</PresentationFormat>
  <Paragraphs>149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Wisp</vt:lpstr>
      <vt:lpstr>Inspection Report 2017-2018 Reflection and Next Steps</vt:lpstr>
      <vt:lpstr>Band A</vt:lpstr>
      <vt:lpstr>Writing the SDP (School Development Plan)  Together</vt:lpstr>
      <vt:lpstr>Slide 4</vt:lpstr>
      <vt:lpstr>Slide 5</vt:lpstr>
      <vt:lpstr>Slide 6</vt:lpstr>
      <vt:lpstr>Slide 7</vt:lpstr>
      <vt:lpstr>Work Procedure and Ground Rules: </vt:lpstr>
      <vt:lpstr>Slide 9</vt:lpstr>
      <vt:lpstr>Modelling and Monitoring Progress Activities</vt:lpstr>
      <vt:lpstr>Assessment for Learning AfL Continuum</vt:lpstr>
      <vt:lpstr>Slide 12</vt:lpstr>
      <vt:lpstr>Standard 1: Students Achievement</vt:lpstr>
      <vt:lpstr>المعيار الأول:جودة التحصيل الطلابي (إنجازات الطلبة)</vt:lpstr>
      <vt:lpstr>How to raise the achievement in Arabic and Social Studies  especially in high phase? كيف سيتم رفع التحصيل الطلابي في اللغة العربية والمواد الاجتماعية للصفوف العليا؟</vt:lpstr>
      <vt:lpstr>Achievement in Arabic and Social Studies  especially in high phase</vt:lpstr>
      <vt:lpstr> How to have further development for  students’ use of ICT to promote independent enquiry?   </vt:lpstr>
      <vt:lpstr>Standard 2: Students Personal Development</vt:lpstr>
      <vt:lpstr>المعيار الثاني: التطور الشخصي والاجتماعي ومهارات الابتكار للطلاب</vt:lpstr>
      <vt:lpstr>Reflection and Next Steps</vt:lpstr>
      <vt:lpstr>Standard 3: Teaching and Assessment</vt:lpstr>
      <vt:lpstr>المعيار الثالث: جودة عمليات التعليم والتقييم</vt:lpstr>
      <vt:lpstr>Reflection and Next Steps</vt:lpstr>
      <vt:lpstr>Standard 4: Curriculum</vt:lpstr>
      <vt:lpstr>المعيار الرابع: جودة المنهاج التعليمي</vt:lpstr>
      <vt:lpstr>Reflection and Next Steps</vt:lpstr>
      <vt:lpstr>Clubs Suggestions</vt:lpstr>
      <vt:lpstr>Club Suggestions</vt:lpstr>
      <vt:lpstr>How to make the extra-curricular activities effective and improve the attendance?</vt:lpstr>
      <vt:lpstr>Standard 5: Protection, Care, Guidance and Support of Students</vt:lpstr>
      <vt:lpstr>المعيار الخامس: جودة حماية الطلبة ورعايتهم وتقديم الإرشاد والدعم لهم</vt:lpstr>
      <vt:lpstr>Reflection and Next Steps</vt:lpstr>
      <vt:lpstr>Standard 6: Leadership</vt:lpstr>
      <vt:lpstr>المعيار السادس: جودة قيادة المدرسة وإدارتها</vt:lpstr>
      <vt:lpstr>Reflection and Next Steps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Solafa Q</dc:creator>
  <cp:lastModifiedBy>Amer Issa</cp:lastModifiedBy>
  <cp:revision>22</cp:revision>
  <dcterms:created xsi:type="dcterms:W3CDTF">2017-12-29T14:06:06Z</dcterms:created>
  <dcterms:modified xsi:type="dcterms:W3CDTF">2018-01-02T07:34:45Z</dcterms:modified>
</cp:coreProperties>
</file>