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audio5.wav" ContentType="audio/x-wav"/>
  <Override PartName="/ppt/media/audio6.wav" ContentType="audio/x-wav"/>
  <Override PartName="/ppt/media/audio7.wav" ContentType="audio/x-wav"/>
  <Override PartName="/ppt/media/audio1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1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58" r:id="rId4"/>
    <p:sldId id="259" r:id="rId5"/>
    <p:sldId id="261" r:id="rId6"/>
    <p:sldId id="274" r:id="rId7"/>
    <p:sldId id="272" r:id="rId8"/>
    <p:sldId id="275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78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452" y="-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87" y="114299"/>
            <a:ext cx="2505076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74" y="116250"/>
            <a:ext cx="2486025" cy="18198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1540971" y="2245917"/>
            <a:ext cx="7984878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PT Bold Stars" panose="02010400000000000000" pitchFamily="2" charset="-78"/>
              </a:rPr>
              <a:t>"مبادرة تحدي القراءة العربي"</a:t>
            </a:r>
            <a:endParaRPr lang="en-C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75812" y="3881734"/>
            <a:ext cx="5955476" cy="175432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khbar MT" pitchFamily="2" charset="-78"/>
              </a:rPr>
              <a:t>إ</a:t>
            </a:r>
            <a:r>
              <a:rPr lang="ar-SY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khbar MT" pitchFamily="2" charset="-78"/>
              </a:rPr>
              <a:t>شراف المعلمة: حليمة صالح </a:t>
            </a:r>
            <a:endParaRPr lang="ar-AE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khbar MT" pitchFamily="2" charset="-78"/>
            </a:endParaRPr>
          </a:p>
          <a:p>
            <a:pPr algn="ctr"/>
            <a:r>
              <a:rPr lang="ar-SY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khbar MT" pitchFamily="2" charset="-78"/>
              </a:rPr>
              <a:t>المديرة :رحمة عبدالسلام</a:t>
            </a:r>
            <a:endParaRPr lang="en-C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458578"/>
      </p:ext>
    </p:extLst>
  </p:cSld>
  <p:clrMapOvr>
    <a:masterClrMapping/>
  </p:clrMapOvr>
  <p:transition spd="slow" advTm="5000">
    <p:fade thruBlk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  <p:sndAc>
          <p:stSnd>
            <p:snd r:embed="rId2" name="drumroll.wav"/>
          </p:stSnd>
        </p:sndAc>
      </p:transition>
    </mc:Choice>
    <mc:Fallback xmlns="">
      <p:transition spd="slow" advTm="8000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2367626"/>
            <a:ext cx="8596668" cy="388077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  <p:sndAc>
          <p:stSnd>
            <p:snd r:embed="rId2" name="coin.wav"/>
          </p:stSnd>
        </p:sndAc>
      </p:transition>
    </mc:Choice>
    <mc:Fallback xmlns="">
      <p:transition spd="med" advTm="9000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42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  <p:sndAc>
          <p:stSnd>
            <p:snd r:embed="rId2" name="push.wav"/>
          </p:stSnd>
        </p:sndAc>
      </p:transition>
    </mc:Choice>
    <mc:Fallback xmlns="">
      <p:transition spd="slow" advTm="11000">
        <p:dissolv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10562"/>
      </p:ext>
    </p:extLst>
  </p:cSld>
  <p:clrMapOvr>
    <a:masterClrMapping/>
  </p:clrMapOvr>
  <p:transition spd="slow" advTm="9000">
    <p:fad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012"/>
            <a:ext cx="12358688" cy="69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2801"/>
      </p:ext>
    </p:extLst>
  </p:cSld>
  <p:clrMapOvr>
    <a:masterClrMapping/>
  </p:clrMapOvr>
  <p:transition spd="slow" advTm="1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09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6539"/>
      </p:ext>
    </p:extLst>
  </p:cSld>
  <p:clrMapOvr>
    <a:masterClrMapping/>
  </p:clrMapOvr>
  <p:transition spd="slow" advTm="10000">
    <p:fad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منحظ0</a:t>
            </a:r>
            <a:endParaRPr lang="en-C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27101"/>
      </p:ext>
    </p:extLst>
  </p:cSld>
  <p:clrMapOvr>
    <a:masterClrMapping/>
  </p:clrMapOvr>
  <p:transition spd="slow" advTm="13000">
    <p:fad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465686" y="324148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Simple Indust Outline" panose="02010400000000000000" pitchFamily="2" charset="-78"/>
              </a:rPr>
              <a:t>تلخيص القصة </a:t>
            </a:r>
            <a:endParaRPr lang="en-C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انفجار 2 5"/>
          <p:cNvSpPr/>
          <p:nvPr/>
        </p:nvSpPr>
        <p:spPr>
          <a:xfrm>
            <a:off x="4826409" y="3452966"/>
            <a:ext cx="4200525" cy="31003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مستطيل 7"/>
          <p:cNvSpPr/>
          <p:nvPr/>
        </p:nvSpPr>
        <p:spPr>
          <a:xfrm>
            <a:off x="699540" y="1451527"/>
            <a:ext cx="92261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في الصحراء 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التقى الجمل الصغير بالجمل العجوز</a:t>
            </a:r>
            <a:r>
              <a:rPr lang="ar-AE" sz="40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 في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 </a:t>
            </a:r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نهار أحد الأيام 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و</a:t>
            </a:r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أ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راد الصغير </a:t>
            </a:r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 </a:t>
            </a:r>
            <a:r>
              <a:rPr lang="ar-AE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أ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ن يحرج العجوز ب</a:t>
            </a:r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م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سابقة الركض ففكر العجوز </a:t>
            </a:r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أ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ن يلقنه درسا, فوافق على </a:t>
            </a:r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أ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ن يسابقه بالعقل أولا, فعلم الصغير بذنبه وسأله </a:t>
            </a:r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ا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ن يكون </a:t>
            </a:r>
            <a:r>
              <a:rPr lang="ar-AE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له </a:t>
            </a:r>
            <a:r>
              <a:rPr lang="ar-SY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Akhbar MT" pitchFamily="2" charset="-78"/>
              </a:rPr>
              <a:t>أستاذا يعلمه </a:t>
            </a:r>
            <a:endParaRPr lang="en-CA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gency FB" panose="020B0503020202020204" pitchFamily="34" charset="0"/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116567" y="4402995"/>
            <a:ext cx="34098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cs typeface="PT Bold Stars" panose="02010400000000000000" pitchFamily="2" charset="-78"/>
              </a:rPr>
              <a:t>مبادرة تحدي القراءة العربي</a:t>
            </a:r>
            <a:endParaRPr lang="en-CA" sz="3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037656"/>
      </p:ext>
    </p:extLst>
  </p:cSld>
  <p:clrMapOvr>
    <a:masterClrMapping/>
  </p:clrMapOvr>
  <p:transition spd="slow" advTm="1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62" y="522515"/>
            <a:ext cx="8596668" cy="1320800"/>
          </a:xfrm>
        </p:spPr>
        <p:txBody>
          <a:bodyPr/>
          <a:lstStyle/>
          <a:p>
            <a:r>
              <a:rPr lang="ar-AE" i="1" u="sng" dirty="0"/>
              <a:t>أ</a:t>
            </a:r>
            <a:r>
              <a:rPr lang="ar-AE" i="1" u="sng" dirty="0" smtClean="0"/>
              <a:t>هداف التحدي </a:t>
            </a:r>
            <a:endParaRPr lang="en-US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02111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ar-AE" dirty="0" smtClean="0"/>
          </a:p>
          <a:p>
            <a:pPr marL="0" indent="0" algn="r">
              <a:buNone/>
            </a:pPr>
            <a:r>
              <a:rPr lang="ar-AE" dirty="0" smtClean="0"/>
              <a:t> 1) </a:t>
            </a:r>
            <a:r>
              <a:rPr lang="ar-AE" sz="2400" i="1" dirty="0" smtClean="0"/>
              <a:t>زيادة الوعي بالنسبة القراءة لدى الطلبة في العالم العربي</a:t>
            </a:r>
          </a:p>
          <a:p>
            <a:pPr marL="0" indent="0" algn="r">
              <a:buNone/>
            </a:pPr>
            <a:r>
              <a:rPr lang="ar-AE" sz="2400" i="1" dirty="0" smtClean="0"/>
              <a:t>2)تنمية مهارات التعلم الذاتي والتفكير التحليلي الناقد وتوسع المدارك </a:t>
            </a:r>
          </a:p>
          <a:p>
            <a:pPr marL="0" indent="0" algn="r">
              <a:buNone/>
            </a:pPr>
            <a:r>
              <a:rPr lang="ar-AE" sz="2400" i="1" dirty="0" smtClean="0"/>
              <a:t> 3)تنمية الجوانب العاطفية والفكرية لدى الطلاب لزيادة قدرتهم على   التعبير بطلاقة وفصاحة </a:t>
            </a:r>
          </a:p>
          <a:p>
            <a:pPr marL="0" indent="0" algn="r">
              <a:buNone/>
            </a:pPr>
            <a:r>
              <a:rPr lang="ar-AE" sz="2400" i="1" dirty="0" smtClean="0"/>
              <a:t>4)تعزيزالوعي الثثقافي لدى الطلاب منذ صغرهم  وتوسع أفاق تفكيرهم </a:t>
            </a:r>
          </a:p>
          <a:p>
            <a:pPr marL="0" indent="0" algn="r">
              <a:buNone/>
            </a:pPr>
            <a:r>
              <a:rPr lang="ar-AE" sz="2400" i="1" dirty="0" smtClean="0"/>
              <a:t>5)بناء شبكة من القراء العرب الناشئين وتفعيل التواصل بينهم لبناء تجمع ثقافي عربي</a:t>
            </a:r>
          </a:p>
          <a:p>
            <a:pPr marL="0" indent="0" algn="r">
              <a:buNone/>
            </a:pPr>
            <a:r>
              <a:rPr lang="ar-AE" sz="2400" i="1" dirty="0" smtClean="0"/>
              <a:t>6)تعزيز الحس الوطني والعروبة والشعور بالانتماء إلى </a:t>
            </a:r>
            <a:r>
              <a:rPr lang="ar-AE" sz="2400" i="1" dirty="0"/>
              <a:t>أ</a:t>
            </a:r>
            <a:r>
              <a:rPr lang="ar-AE" sz="2400" i="1" dirty="0" smtClean="0"/>
              <a:t>مة واحدة</a:t>
            </a:r>
          </a:p>
          <a:p>
            <a:pPr marL="0" indent="0" algn="r">
              <a:buNone/>
            </a:pPr>
            <a:r>
              <a:rPr lang="ar-AE" sz="2400" i="1" dirty="0" smtClean="0"/>
              <a:t>  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20640995">
            <a:off x="5510611" y="525584"/>
            <a:ext cx="2206171" cy="1335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مبادرة تحدي القراءة العربي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26786" cy="1691640"/>
          </a:xfrm>
        </p:spPr>
        <p:txBody>
          <a:bodyPr>
            <a:normAutofit/>
          </a:bodyPr>
          <a:lstStyle/>
          <a:p>
            <a:r>
              <a:rPr lang="ar-AE" sz="6000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 نموذج من جواز سفر (مبادرة تحدي القراءة العربي)</a:t>
            </a:r>
            <a:endParaRPr lang="en-US" sz="60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7" t="-7607" r="-39688" b="2646"/>
          <a:stretch/>
        </p:blipFill>
        <p:spPr>
          <a:xfrm>
            <a:off x="5852160" y="1676400"/>
            <a:ext cx="2392680" cy="483679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47850"/>
            <a:ext cx="7600950" cy="45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C00000"/>
            </a:gs>
            <a:gs pos="100000">
              <a:srgbClr val="0070C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2468" y="1356543"/>
            <a:ext cx="8596668" cy="438068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إ</a:t>
            </a:r>
            <a:r>
              <a:rPr lang="ar-SY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عداد مكتبة مدرسة اليوبيل</a:t>
            </a:r>
            <a:r>
              <a:rPr lang="ar-AE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ب</a:t>
            </a:r>
            <a:r>
              <a:rPr lang="ar-SY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التعاون مع: </a:t>
            </a:r>
            <a:r>
              <a:rPr lang="ar-AE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</a:t>
            </a:r>
            <a:r>
              <a:rPr lang="ar-SY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مينة المكتبة :المعلمة حليمة </a:t>
            </a:r>
            <a:r>
              <a:rPr lang="ar-AE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صالح </a:t>
            </a:r>
            <a:br>
              <a:rPr lang="ar-AE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ar-SY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والطالبان زيد يوسف وعبدالرحمن فادي </a:t>
            </a:r>
            <a:r>
              <a:rPr lang="ar-AE" sz="7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ar-AE" sz="7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ar-SY" sz="7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من </a:t>
            </a:r>
            <a:r>
              <a:rPr lang="ar-SY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نادي القراءة  </a:t>
            </a:r>
            <a:endParaRPr lang="en-C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4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ferris dir="l"/>
        <p:sndAc>
          <p:stSnd>
            <p:snd r:embed="rId2" name="applause.wav"/>
          </p:stSnd>
        </p:sndAc>
      </p:transition>
    </mc:Choice>
    <mc:Fallback xmlns="">
      <p:transition spd="slow" advTm="7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00025" y="186149"/>
            <a:ext cx="9515475" cy="38807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Y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ar-AE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أ</a:t>
            </a:r>
            <a:r>
              <a:rPr lang="ar-SY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طلق صاحب السمو الشيخ محمد بن راشد </a:t>
            </a:r>
            <a:r>
              <a:rPr lang="ar-AE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آ</a:t>
            </a:r>
            <a:r>
              <a:rPr lang="ar-SY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ل مكتوم مبادرة التحدي القراءة العربي </a:t>
            </a:r>
            <a:r>
              <a:rPr lang="ar-AE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أ</a:t>
            </a:r>
            <a:r>
              <a:rPr lang="ar-SY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كبر مشروع عربي لتشجيع القراءة لدى الطلاب في العالم العربي عبر </a:t>
            </a:r>
            <a:r>
              <a:rPr lang="ar-AE" sz="4800" dirty="0">
                <a:latin typeface="Andalus" panose="02020603050405020304" pitchFamily="18" charset="-78"/>
                <a:cs typeface="Andalus" panose="02020603050405020304" pitchFamily="18" charset="-78"/>
              </a:rPr>
              <a:t>ا</a:t>
            </a:r>
            <a:r>
              <a:rPr lang="ar-SY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لتزام </a:t>
            </a:r>
            <a:r>
              <a:rPr lang="ar-AE" sz="4800" dirty="0">
                <a:latin typeface="Andalus" panose="02020603050405020304" pitchFamily="18" charset="-78"/>
                <a:cs typeface="Andalus" panose="02020603050405020304" pitchFamily="18" charset="-78"/>
              </a:rPr>
              <a:t>أ</a:t>
            </a:r>
            <a:r>
              <a:rPr lang="ar-SY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كثر من</a:t>
            </a:r>
            <a:r>
              <a:rPr lang="ar-AE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SY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مليون طالب بقراءة خمسين مليون كتاب خلال عامهم الدراسي. </a:t>
            </a:r>
            <a:endParaRPr lang="en-CA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3786188"/>
            <a:ext cx="3586163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نجمة مكونة من 12 نقطة 7"/>
          <p:cNvSpPr/>
          <p:nvPr/>
        </p:nvSpPr>
        <p:spPr>
          <a:xfrm>
            <a:off x="5715000" y="3926554"/>
            <a:ext cx="3399503" cy="2717133"/>
          </a:xfrm>
          <a:prstGeom prst="star12">
            <a:avLst/>
          </a:prstGeom>
          <a:gradFill flip="none" rotWithShape="1">
            <a:gsLst>
              <a:gs pos="93023">
                <a:schemeClr val="bg2"/>
              </a:gs>
              <a:gs pos="0">
                <a:schemeClr val="dk1">
                  <a:tint val="65000"/>
                  <a:lumMod val="110000"/>
                </a:schemeClr>
              </a:gs>
              <a:gs pos="88000">
                <a:schemeClr val="dk1">
                  <a:tint val="9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مبادرة التحدي</a:t>
            </a:r>
            <a:r>
              <a:rPr lang="ar-AE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القراءة</a:t>
            </a:r>
            <a:r>
              <a:rPr lang="ar-SY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العربي</a:t>
            </a:r>
            <a:endParaRPr lang="en-CA" sz="40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7146902"/>
      </p:ext>
    </p:extLst>
  </p:cSld>
  <p:clrMapOvr>
    <a:masterClrMapping/>
  </p:clrMapOvr>
  <p:transition spd="slow" advTm="8000">
    <p:wip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77334" y="452735"/>
            <a:ext cx="8028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i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Pristina" panose="03060402040406080204" pitchFamily="66" charset="0"/>
                <a:cs typeface="PT Bold Stars" panose="02010400000000000000" pitchFamily="2" charset="-78"/>
              </a:rPr>
              <a:t>الفرق بين الخلاصة والاقتباس  </a:t>
            </a:r>
            <a:endParaRPr lang="en-C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993942"/>
            <a:ext cx="10264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الخلاصة :هي استخراج جوهر الفكرة ب</a:t>
            </a:r>
            <a:r>
              <a:rPr lang="ar-AE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أ</a:t>
            </a:r>
            <a:r>
              <a:rPr lang="ar-SY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قل عدد من الكلمات ولا تتجاوز فقرة واحدة ( </a:t>
            </a:r>
            <a:r>
              <a:rPr lang="ar-SY" sz="3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9</a:t>
            </a:r>
            <a:r>
              <a:rPr lang="ar-SY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 </a:t>
            </a:r>
            <a:r>
              <a:rPr lang="ar-AE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أ</a:t>
            </a:r>
            <a:r>
              <a:rPr lang="ar-SY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سطر </a:t>
            </a:r>
            <a:r>
              <a:rPr lang="ar-AE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 </a:t>
            </a:r>
            <a:r>
              <a:rPr lang="ar-SY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khbar MT" pitchFamily="2" charset="-78"/>
              </a:rPr>
              <a:t>في جواز سفر التحدي) </a:t>
            </a:r>
            <a:endParaRPr lang="en-CA" sz="4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92516" y="3673648"/>
            <a:ext cx="9937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4400" b="1" i="1" spc="-15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الاقتباس: </a:t>
            </a:r>
            <a:r>
              <a:rPr lang="ar-SY" sz="4400" b="1" i="1" spc="-15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هو</a:t>
            </a:r>
            <a:r>
              <a:rPr lang="ar-AE" sz="4400" b="1" i="1" spc="-15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 </a:t>
            </a:r>
            <a:r>
              <a:rPr lang="ar-SY" sz="4400" b="1" i="1" spc="-15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 </a:t>
            </a:r>
            <a:r>
              <a:rPr lang="ar-AE" sz="4400" b="1" i="1" spc="-15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أ</a:t>
            </a:r>
            <a:r>
              <a:rPr lang="ar-SY" sz="4400" b="1" i="1" spc="-15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خذ </a:t>
            </a:r>
            <a:r>
              <a:rPr lang="ar-AE" sz="4400" b="1" i="1" spc="-15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 </a:t>
            </a:r>
            <a:r>
              <a:rPr lang="ar-SY" sz="4400" b="1" i="1" spc="-15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جمل </a:t>
            </a:r>
            <a:r>
              <a:rPr lang="ar-SY" sz="4400" b="1" i="1" spc="-15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khbar MT" pitchFamily="2" charset="-78"/>
              </a:rPr>
              <a:t>وعبرات من النص الأصلي كما هي دون تغيير </a:t>
            </a:r>
            <a:endParaRPr lang="en-CA" sz="4400" b="1" i="1" spc="-15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11" name="موجة مزدوجة 10"/>
          <p:cNvSpPr/>
          <p:nvPr/>
        </p:nvSpPr>
        <p:spPr>
          <a:xfrm>
            <a:off x="1165123" y="4676245"/>
            <a:ext cx="3052916" cy="1916284"/>
          </a:xfrm>
          <a:prstGeom prst="doubleWav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مبادرة تحدي القراءة العربي</a:t>
            </a:r>
            <a:endParaRPr lang="en-CA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48500"/>
      </p:ext>
    </p:extLst>
  </p:cSld>
  <p:clrMapOvr>
    <a:masterClrMapping/>
  </p:clrMapOvr>
  <p:transition spd="slow" advTm="5000">
    <p:comb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750186" y="266700"/>
            <a:ext cx="8596668" cy="1320800"/>
          </a:xfrm>
          <a:ln>
            <a:solidFill>
              <a:schemeClr val="accent1"/>
            </a:solidFill>
          </a:ln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ar-SY" sz="6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Separated Baloon" panose="02010400000000000000" pitchFamily="2" charset="-78"/>
              </a:rPr>
              <a:t>عناصر التلخيص </a:t>
            </a:r>
            <a:endParaRPr lang="en-CA" sz="66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Separated Baloon" panose="020104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762766" y="2029966"/>
            <a:ext cx="1584088" cy="92333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الإ</a:t>
            </a:r>
            <a:r>
              <a:rPr lang="ar-AE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ي</a:t>
            </a:r>
            <a:r>
              <a:rPr lang="ar-SY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جاز </a:t>
            </a:r>
            <a:endParaRPr lang="en-CA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927876" y="4294786"/>
            <a:ext cx="1418978" cy="830997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oor Richard" panose="02080502050505020702" pitchFamily="18" charset="0"/>
                <a:cs typeface="DecoType Thuluth" panose="02010000000000000000" pitchFamily="2" charset="-78"/>
              </a:rPr>
              <a:t>الوضوح</a:t>
            </a:r>
            <a:endParaRPr lang="en-C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Poor Richard" panose="02080502050505020702" pitchFamily="18" charset="0"/>
              <a:cs typeface="DecoType Thuluth" panose="0201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9843" y="2161444"/>
            <a:ext cx="1552028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Poor Richard" panose="02080502050505020702" pitchFamily="18" charset="0"/>
                <a:cs typeface="DecoType Thuluth" panose="02010000000000000000" pitchFamily="2" charset="-78"/>
              </a:rPr>
              <a:t>الترابط</a:t>
            </a:r>
            <a:endParaRPr lang="en-CA" sz="5400" b="1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5191" y="4319093"/>
            <a:ext cx="1821332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Y" sz="5400" b="1" cap="none" spc="0" dirty="0" smtClean="0">
                <a:ln/>
                <a:solidFill>
                  <a:schemeClr val="accent4"/>
                </a:solidFill>
                <a:effectLst/>
                <a:cs typeface="Akhbar MT" pitchFamily="2" charset="-78"/>
              </a:rPr>
              <a:t>الاستيفاء</a:t>
            </a:r>
            <a:endParaRPr lang="en-CA" sz="5400" b="1" cap="none" spc="0" dirty="0">
              <a:ln/>
              <a:solidFill>
                <a:schemeClr val="accent4"/>
              </a:solidFill>
              <a:effectLst/>
              <a:cs typeface="Akhbar MT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190703" y="2953296"/>
            <a:ext cx="1385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تحدي</a:t>
            </a:r>
            <a:r>
              <a:rPr lang="ar-SY" dirty="0" smtClean="0"/>
              <a:t> </a:t>
            </a:r>
            <a:endParaRPr lang="en-C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761411" y="3949761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dirty="0" smtClean="0"/>
              <a:t> </a:t>
            </a:r>
            <a:endParaRPr lang="en-CA" dirty="0"/>
          </a:p>
        </p:txBody>
      </p:sp>
      <p:sp>
        <p:nvSpPr>
          <p:cNvPr id="17" name="مستطيل 16"/>
          <p:cNvSpPr/>
          <p:nvPr/>
        </p:nvSpPr>
        <p:spPr>
          <a:xfrm rot="21012453">
            <a:off x="6109492" y="2550531"/>
            <a:ext cx="1151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مبادرة</a:t>
            </a:r>
            <a:endParaRPr lang="en-C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342065" y="4111344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العربي</a:t>
            </a:r>
            <a:endParaRPr lang="en-C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839051" y="3565040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القراءة</a:t>
            </a:r>
            <a:r>
              <a:rPr lang="ar-SY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ar-SA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189342"/>
      </p:ext>
    </p:extLst>
  </p:cSld>
  <p:clrMapOvr>
    <a:masterClrMapping/>
  </p:clrMapOvr>
  <p:transition spd="slow" advTm="8000">
    <p:check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103239" y="1861206"/>
            <a:ext cx="11665226" cy="954107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التلخيص مهارة تقتضي الاحتفاظ بمحتويات النص الأساسية باستعمال الأسلوب الخاص </a:t>
            </a:r>
            <a:endParaRPr lang="en-CA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41674" y="475072"/>
            <a:ext cx="2975495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هو التلخيص؟</a:t>
            </a:r>
            <a:endParaRPr lang="ar-SY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Y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CA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9639">
            <a:off x="773828" y="3911317"/>
            <a:ext cx="25622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نجمة مكونة من 7 نقاط 8"/>
          <p:cNvSpPr/>
          <p:nvPr/>
        </p:nvSpPr>
        <p:spPr>
          <a:xfrm rot="21259854">
            <a:off x="5729374" y="3822133"/>
            <a:ext cx="3101995" cy="2407217"/>
          </a:xfrm>
          <a:prstGeom prst="star7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91737" y="4509070"/>
            <a:ext cx="2303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2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مبادرة تجدي القراءة لعربي</a:t>
            </a:r>
            <a:endParaRPr lang="en-CA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9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00">
        <p14:glitter pattern="hexagon"/>
        <p:sndAc>
          <p:stSnd>
            <p:snd r:embed="rId2" name="cashreg.wav"/>
          </p:stSnd>
        </p:sndAc>
      </p:transition>
    </mc:Choice>
    <mc:Fallback xmlns="">
      <p:transition spd="slow" advTm="6000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أ</a:t>
            </a:r>
            <a:r>
              <a:rPr lang="ar-AE" dirty="0" smtClean="0"/>
              <a:t>همية التلخيص </a:t>
            </a:r>
            <a:endParaRPr lang="en-C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2160589"/>
            <a:ext cx="9342966" cy="3880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sz="2400" dirty="0" smtClean="0"/>
              <a:t>* يكسب الطالب المقدرة على التمييز بين الأفكار  الأساسية والأفكار الثانوية في النص </a:t>
            </a:r>
          </a:p>
          <a:p>
            <a:pPr marL="0" indent="0" algn="r">
              <a:buNone/>
            </a:pPr>
            <a:r>
              <a:rPr lang="ar-AE" sz="2400" dirty="0" smtClean="0"/>
              <a:t>*يدرب الطالب على تنظيم الأفكار </a:t>
            </a:r>
          </a:p>
          <a:p>
            <a:pPr marL="0" indent="0" algn="r">
              <a:buNone/>
            </a:pPr>
            <a:r>
              <a:rPr lang="ar-AE" sz="2400" dirty="0" smtClean="0"/>
              <a:t>* تعليم الطالب الايجاز </a:t>
            </a:r>
          </a:p>
          <a:p>
            <a:pPr marL="0" indent="0" algn="r">
              <a:buNone/>
            </a:pPr>
            <a:r>
              <a:rPr lang="ar-AE" sz="2400" dirty="0" smtClean="0"/>
              <a:t>* يساعد الطالب على التذكر  </a:t>
            </a:r>
          </a:p>
          <a:p>
            <a:pPr marL="0" indent="0" algn="r">
              <a:buNone/>
            </a:pPr>
            <a:r>
              <a:rPr lang="ar-AE" sz="2400" dirty="0" smtClean="0"/>
              <a:t>* يدرب الطالب على الانشاء والتأليف </a:t>
            </a:r>
          </a:p>
          <a:p>
            <a:pPr marL="0" indent="0" algn="r">
              <a:buNone/>
            </a:pPr>
            <a:endParaRPr lang="en-CA" sz="2400" dirty="0"/>
          </a:p>
        </p:txBody>
      </p:sp>
      <p:sp>
        <p:nvSpPr>
          <p:cNvPr id="5" name="5-Point Star 4"/>
          <p:cNvSpPr/>
          <p:nvPr/>
        </p:nvSpPr>
        <p:spPr>
          <a:xfrm>
            <a:off x="914400" y="3314700"/>
            <a:ext cx="3048000" cy="2362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مبادرة تحدي القراءة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14:window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4711" y="1204615"/>
            <a:ext cx="9868939" cy="6145212"/>
          </a:xfrm>
        </p:spPr>
        <p:txBody>
          <a:bodyPr>
            <a:noAutofit/>
          </a:bodyPr>
          <a:lstStyle/>
          <a:p>
            <a:pPr marL="457200" lvl="1" indent="0" algn="r">
              <a:buNone/>
            </a:pP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1) </a:t>
            </a:r>
            <a:r>
              <a:rPr lang="ar-SY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قراءة النص قراءة فاحصة واستيعاب </a:t>
            </a:r>
            <a:endParaRPr lang="ar-SY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Stars" panose="02010400000000000000" pitchFamily="2" charset="-78"/>
            </a:endParaRPr>
          </a:p>
          <a:p>
            <a:pPr marL="1371600" lvl="3" indent="0" algn="r">
              <a:buNone/>
            </a:pPr>
            <a:r>
              <a:rPr lang="ar-A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2) تقسيم </a:t>
            </a:r>
            <a:r>
              <a:rPr lang="ar-SY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النص </a:t>
            </a:r>
            <a:r>
              <a:rPr lang="ar-A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إلى </a:t>
            </a:r>
            <a:r>
              <a:rPr lang="ar-SY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فقرات </a:t>
            </a:r>
            <a:r>
              <a:rPr lang="ar-SY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وكتابة الفكرة الرئيسية </a:t>
            </a:r>
            <a:r>
              <a:rPr lang="ar-SY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بعد</a:t>
            </a:r>
            <a:r>
              <a:rPr lang="ar-A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 كل</a:t>
            </a:r>
            <a:r>
              <a:rPr lang="ar-SY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  فقرة</a:t>
            </a:r>
            <a:endParaRPr lang="ar-SY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Stars" panose="02010400000000000000" pitchFamily="2" charset="-78"/>
            </a:endParaRPr>
          </a:p>
          <a:p>
            <a:pPr marL="457200" lvl="1" indent="0" algn="r">
              <a:buNone/>
            </a:pP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3) </a:t>
            </a:r>
            <a:r>
              <a:rPr lang="ar-SY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جمع </a:t>
            </a:r>
            <a:r>
              <a:rPr lang="ar-SY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الأفكار الرئيسية و ضمها ببعضها</a:t>
            </a:r>
          </a:p>
          <a:p>
            <a:pPr marL="457200" lvl="1" indent="0" algn="r">
              <a:buNone/>
            </a:pPr>
            <a:r>
              <a:rPr lang="ar-SY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 </a:t>
            </a:r>
            <a:r>
              <a:rPr lang="ar-SY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البعض </a:t>
            </a:r>
            <a:r>
              <a:rPr lang="ar-SY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في جمل قصيرة و مترابطة </a:t>
            </a:r>
          </a:p>
          <a:p>
            <a:pPr marL="457200" lvl="1" indent="0" algn="r">
              <a:buNone/>
            </a:pP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4) م</a:t>
            </a:r>
            <a:r>
              <a:rPr lang="ar-SY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راجعة النص والتأكد م</a:t>
            </a: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ن الإملاء</a:t>
            </a:r>
            <a:r>
              <a:rPr lang="ar-SY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–</a:t>
            </a: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 </a:t>
            </a:r>
            <a:r>
              <a:rPr lang="ar-SY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الأسلوب</a:t>
            </a: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-</a:t>
            </a:r>
            <a:r>
              <a:rPr lang="ar-SY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 النحو و الصر</a:t>
            </a: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ف</a:t>
            </a:r>
          </a:p>
          <a:p>
            <a:pPr marL="457200" lvl="1" indent="0" algn="r">
              <a:buNone/>
            </a:pPr>
            <a:r>
              <a:rPr lang="ar-A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 </a:t>
            </a:r>
            <a:r>
              <a:rPr lang="ar-A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 </a:t>
            </a: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5)يجب أن يحتوي التلخيص على إجابات الأسئلة الخمسة </a:t>
            </a:r>
          </a:p>
          <a:p>
            <a:pPr marL="457200" lvl="1" indent="0" algn="r">
              <a:buNone/>
            </a:pP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من = شخصيات القصة   متى = لزمن أحداث القصة</a:t>
            </a:r>
          </a:p>
          <a:p>
            <a:pPr marL="457200" lvl="1" indent="0" algn="r">
              <a:buNone/>
            </a:pPr>
            <a:r>
              <a:rPr lang="ar-A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Stars" panose="02010400000000000000" pitchFamily="2" charset="-78"/>
              </a:rPr>
              <a:t>أين=مكان أحداث القصة  ما=العقدة (المشكلة ) كيف= الحل</a:t>
            </a:r>
            <a:endParaRPr lang="en-C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Stars" panose="020104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85531" y="452735"/>
            <a:ext cx="6380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PT Bold Broken" panose="02010400000000000000" pitchFamily="2" charset="-78"/>
              </a:rPr>
              <a:t>كيف ألخص (خطوات التلخيص</a:t>
            </a:r>
            <a:r>
              <a:rPr lang="ar-SY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PT Bold Broken" panose="02010400000000000000" pitchFamily="2" charset="-78"/>
              </a:rPr>
              <a:t>)</a:t>
            </a:r>
            <a:endParaRPr lang="en-CA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02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275" y="852785"/>
            <a:ext cx="93057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11500" b="1" i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على تلخيص قصة</a:t>
            </a:r>
            <a:endParaRPr lang="en-CA" sz="11500" b="1" i="1" u="sng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348">
            <a:off x="3481390" y="3182505"/>
            <a:ext cx="5173663" cy="28463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780524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1787</TotalTime>
  <Words>423</Words>
  <Application>Microsoft Office PowerPoint</Application>
  <PresentationFormat>Custom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واجهة</vt:lpstr>
      <vt:lpstr>PowerPoint Presentation</vt:lpstr>
      <vt:lpstr>أهداف التحدي </vt:lpstr>
      <vt:lpstr>PowerPoint Presentation</vt:lpstr>
      <vt:lpstr>PowerPoint Presentation</vt:lpstr>
      <vt:lpstr>عناصر التلخيص </vt:lpstr>
      <vt:lpstr>PowerPoint Presentation</vt:lpstr>
      <vt:lpstr>أهمية التلخيص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منحظ0</vt:lpstr>
      <vt:lpstr>PowerPoint Presentation</vt:lpstr>
      <vt:lpstr> نموذج من جواز سفر (مبادرة تحدي القراءة العربي)</vt:lpstr>
      <vt:lpstr>إعداد مكتبة مدرسة اليوبيل بالتعاون مع: أمينة المكتبة :المعلمة حليمة صالح  والطالبان زيد يوسف وعبدالرحمن فادي  من نادي القراءة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zayooood ay</dc:creator>
  <cp:lastModifiedBy>STUDENT</cp:lastModifiedBy>
  <cp:revision>49</cp:revision>
  <dcterms:created xsi:type="dcterms:W3CDTF">2016-01-22T08:16:31Z</dcterms:created>
  <dcterms:modified xsi:type="dcterms:W3CDTF">2016-02-01T09:24:11Z</dcterms:modified>
</cp:coreProperties>
</file>